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73" r:id="rId5"/>
    <p:sldId id="277" r:id="rId6"/>
    <p:sldId id="279" r:id="rId7"/>
    <p:sldId id="280" r:id="rId8"/>
    <p:sldId id="281" r:id="rId9"/>
    <p:sldId id="264" r:id="rId10"/>
    <p:sldId id="27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38" autoAdjust="0"/>
    <p:restoredTop sz="94660"/>
  </p:normalViewPr>
  <p:slideViewPr>
    <p:cSldViewPr snapToGrid="0">
      <p:cViewPr varScale="1">
        <p:scale>
          <a:sx n="60" d="100"/>
          <a:sy n="60" d="100"/>
        </p:scale>
        <p:origin x="84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2B1D5-E62B-018A-8CD2-3DD6AE79B2E0}"/>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E9EF23C-510F-786B-EA52-E43A8D3FCD8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F443FF6-497C-96E5-F328-1A6A904CE56B}"/>
              </a:ext>
            </a:extLst>
          </p:cNvPr>
          <p:cNvSpPr>
            <a:spLocks noGrp="1"/>
          </p:cNvSpPr>
          <p:nvPr>
            <p:ph type="dt" sz="half" idx="10"/>
          </p:nvPr>
        </p:nvSpPr>
        <p:spPr>
          <a:xfrm>
            <a:off x="838200" y="6356350"/>
            <a:ext cx="2743200" cy="365125"/>
          </a:xfrm>
          <a:prstGeom prst="rect">
            <a:avLst/>
          </a:prstGeom>
        </p:spPr>
        <p:txBody>
          <a:bodyPr/>
          <a:lstStyle/>
          <a:p>
            <a:fld id="{50805908-9A77-4320-BAAD-ED0DD3BF0F3C}" type="datetimeFigureOut">
              <a:rPr lang="en-GB" smtClean="0"/>
              <a:t>19/06/2024</a:t>
            </a:fld>
            <a:endParaRPr lang="en-GB"/>
          </a:p>
        </p:txBody>
      </p:sp>
      <p:sp>
        <p:nvSpPr>
          <p:cNvPr id="5" name="Footer Placeholder 4">
            <a:extLst>
              <a:ext uri="{FF2B5EF4-FFF2-40B4-BE49-F238E27FC236}">
                <a16:creationId xmlns:a16="http://schemas.microsoft.com/office/drawing/2014/main" id="{614827DF-485D-3766-0981-B2462102566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23398C1C-1867-9EB4-E173-0D632DAF60D1}"/>
              </a:ext>
            </a:extLst>
          </p:cNvPr>
          <p:cNvSpPr>
            <a:spLocks noGrp="1"/>
          </p:cNvSpPr>
          <p:nvPr>
            <p:ph type="sldNum" sz="quarter" idx="12"/>
          </p:nvPr>
        </p:nvSpPr>
        <p:spPr>
          <a:xfrm>
            <a:off x="8610600" y="6356350"/>
            <a:ext cx="2743200" cy="365125"/>
          </a:xfrm>
          <a:prstGeom prst="rect">
            <a:avLst/>
          </a:prstGeom>
        </p:spPr>
        <p:txBody>
          <a:bodyPr/>
          <a:lstStyle/>
          <a:p>
            <a:fld id="{D787418B-BEE2-4240-BD43-33D2A5849150}" type="slidenum">
              <a:rPr lang="en-GB" smtClean="0"/>
              <a:t>‹#›</a:t>
            </a:fld>
            <a:endParaRPr lang="en-GB"/>
          </a:p>
        </p:txBody>
      </p:sp>
    </p:spTree>
    <p:extLst>
      <p:ext uri="{BB962C8B-B14F-4D97-AF65-F5344CB8AC3E}">
        <p14:creationId xmlns:p14="http://schemas.microsoft.com/office/powerpoint/2010/main" val="30253504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C912C-B4C1-ABC0-3F5B-88CEC2810B2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A90B608-8709-8423-21B6-3190AEC82385}"/>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7BEE8B4-0B7E-4018-52B8-79BE35F75964}"/>
              </a:ext>
            </a:extLst>
          </p:cNvPr>
          <p:cNvSpPr>
            <a:spLocks noGrp="1"/>
          </p:cNvSpPr>
          <p:nvPr>
            <p:ph type="dt" sz="half" idx="10"/>
          </p:nvPr>
        </p:nvSpPr>
        <p:spPr>
          <a:xfrm>
            <a:off x="838200" y="6356350"/>
            <a:ext cx="2743200" cy="365125"/>
          </a:xfrm>
          <a:prstGeom prst="rect">
            <a:avLst/>
          </a:prstGeom>
        </p:spPr>
        <p:txBody>
          <a:bodyPr/>
          <a:lstStyle/>
          <a:p>
            <a:fld id="{50805908-9A77-4320-BAAD-ED0DD3BF0F3C}" type="datetimeFigureOut">
              <a:rPr lang="en-GB" smtClean="0"/>
              <a:t>19/06/2024</a:t>
            </a:fld>
            <a:endParaRPr lang="en-GB"/>
          </a:p>
        </p:txBody>
      </p:sp>
      <p:sp>
        <p:nvSpPr>
          <p:cNvPr id="5" name="Footer Placeholder 4">
            <a:extLst>
              <a:ext uri="{FF2B5EF4-FFF2-40B4-BE49-F238E27FC236}">
                <a16:creationId xmlns:a16="http://schemas.microsoft.com/office/drawing/2014/main" id="{931001E6-ECC8-99BF-1F04-D539EDD1FF8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4BDA34B4-E7C6-7703-6C40-5CD5CEDAEFCA}"/>
              </a:ext>
            </a:extLst>
          </p:cNvPr>
          <p:cNvSpPr>
            <a:spLocks noGrp="1"/>
          </p:cNvSpPr>
          <p:nvPr>
            <p:ph type="sldNum" sz="quarter" idx="12"/>
          </p:nvPr>
        </p:nvSpPr>
        <p:spPr>
          <a:xfrm>
            <a:off x="8610600" y="6356350"/>
            <a:ext cx="2743200" cy="365125"/>
          </a:xfrm>
          <a:prstGeom prst="rect">
            <a:avLst/>
          </a:prstGeom>
        </p:spPr>
        <p:txBody>
          <a:bodyPr/>
          <a:lstStyle/>
          <a:p>
            <a:fld id="{D787418B-BEE2-4240-BD43-33D2A5849150}" type="slidenum">
              <a:rPr lang="en-GB" smtClean="0"/>
              <a:t>‹#›</a:t>
            </a:fld>
            <a:endParaRPr lang="en-GB"/>
          </a:p>
        </p:txBody>
      </p:sp>
    </p:spTree>
    <p:extLst>
      <p:ext uri="{BB962C8B-B14F-4D97-AF65-F5344CB8AC3E}">
        <p14:creationId xmlns:p14="http://schemas.microsoft.com/office/powerpoint/2010/main" val="1543440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3E3C62-F4B9-0886-3FDD-F94F37DACD68}"/>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BD737EC-760F-CD2F-B7E8-03ED2C332162}"/>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046B0B7-69BE-A4EC-B071-57FD39973DF6}"/>
              </a:ext>
            </a:extLst>
          </p:cNvPr>
          <p:cNvSpPr>
            <a:spLocks noGrp="1"/>
          </p:cNvSpPr>
          <p:nvPr>
            <p:ph type="dt" sz="half" idx="10"/>
          </p:nvPr>
        </p:nvSpPr>
        <p:spPr>
          <a:xfrm>
            <a:off x="838200" y="6356350"/>
            <a:ext cx="2743200" cy="365125"/>
          </a:xfrm>
          <a:prstGeom prst="rect">
            <a:avLst/>
          </a:prstGeom>
        </p:spPr>
        <p:txBody>
          <a:bodyPr/>
          <a:lstStyle/>
          <a:p>
            <a:fld id="{50805908-9A77-4320-BAAD-ED0DD3BF0F3C}" type="datetimeFigureOut">
              <a:rPr lang="en-GB" smtClean="0"/>
              <a:t>19/06/2024</a:t>
            </a:fld>
            <a:endParaRPr lang="en-GB"/>
          </a:p>
        </p:txBody>
      </p:sp>
      <p:sp>
        <p:nvSpPr>
          <p:cNvPr id="5" name="Footer Placeholder 4">
            <a:extLst>
              <a:ext uri="{FF2B5EF4-FFF2-40B4-BE49-F238E27FC236}">
                <a16:creationId xmlns:a16="http://schemas.microsoft.com/office/drawing/2014/main" id="{F7C7E67A-447E-23BF-A298-2C906630A01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F2AEA88F-2445-7B0A-AC8E-820389A48809}"/>
              </a:ext>
            </a:extLst>
          </p:cNvPr>
          <p:cNvSpPr>
            <a:spLocks noGrp="1"/>
          </p:cNvSpPr>
          <p:nvPr>
            <p:ph type="sldNum" sz="quarter" idx="12"/>
          </p:nvPr>
        </p:nvSpPr>
        <p:spPr>
          <a:xfrm>
            <a:off x="8610600" y="6356350"/>
            <a:ext cx="2743200" cy="365125"/>
          </a:xfrm>
          <a:prstGeom prst="rect">
            <a:avLst/>
          </a:prstGeom>
        </p:spPr>
        <p:txBody>
          <a:bodyPr/>
          <a:lstStyle/>
          <a:p>
            <a:fld id="{D787418B-BEE2-4240-BD43-33D2A5849150}" type="slidenum">
              <a:rPr lang="en-GB" smtClean="0"/>
              <a:t>‹#›</a:t>
            </a:fld>
            <a:endParaRPr lang="en-GB"/>
          </a:p>
        </p:txBody>
      </p:sp>
    </p:spTree>
    <p:extLst>
      <p:ext uri="{BB962C8B-B14F-4D97-AF65-F5344CB8AC3E}">
        <p14:creationId xmlns:p14="http://schemas.microsoft.com/office/powerpoint/2010/main" val="3232485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A5023-5BFA-1C99-0D33-D29BB42D648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CAADF42-EE42-2360-6546-A9BA6C9E17F7}"/>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20F062-26BA-E454-8458-88F4364051C1}"/>
              </a:ext>
            </a:extLst>
          </p:cNvPr>
          <p:cNvSpPr>
            <a:spLocks noGrp="1"/>
          </p:cNvSpPr>
          <p:nvPr>
            <p:ph type="dt" sz="half" idx="10"/>
          </p:nvPr>
        </p:nvSpPr>
        <p:spPr>
          <a:xfrm>
            <a:off x="838200" y="6356350"/>
            <a:ext cx="2743200" cy="365125"/>
          </a:xfrm>
          <a:prstGeom prst="rect">
            <a:avLst/>
          </a:prstGeom>
        </p:spPr>
        <p:txBody>
          <a:bodyPr/>
          <a:lstStyle/>
          <a:p>
            <a:fld id="{50805908-9A77-4320-BAAD-ED0DD3BF0F3C}" type="datetimeFigureOut">
              <a:rPr lang="en-GB" smtClean="0"/>
              <a:t>19/06/2024</a:t>
            </a:fld>
            <a:endParaRPr lang="en-GB"/>
          </a:p>
        </p:txBody>
      </p:sp>
      <p:sp>
        <p:nvSpPr>
          <p:cNvPr id="5" name="Footer Placeholder 4">
            <a:extLst>
              <a:ext uri="{FF2B5EF4-FFF2-40B4-BE49-F238E27FC236}">
                <a16:creationId xmlns:a16="http://schemas.microsoft.com/office/drawing/2014/main" id="{7C98CCE4-E464-B10D-B3B1-0626A717985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581B4994-20B2-FC40-7115-AE6290C6ACA4}"/>
              </a:ext>
            </a:extLst>
          </p:cNvPr>
          <p:cNvSpPr>
            <a:spLocks noGrp="1"/>
          </p:cNvSpPr>
          <p:nvPr>
            <p:ph type="sldNum" sz="quarter" idx="12"/>
          </p:nvPr>
        </p:nvSpPr>
        <p:spPr>
          <a:xfrm>
            <a:off x="8610600" y="6356350"/>
            <a:ext cx="2743200" cy="365125"/>
          </a:xfrm>
          <a:prstGeom prst="rect">
            <a:avLst/>
          </a:prstGeom>
        </p:spPr>
        <p:txBody>
          <a:bodyPr/>
          <a:lstStyle/>
          <a:p>
            <a:fld id="{D787418B-BEE2-4240-BD43-33D2A5849150}" type="slidenum">
              <a:rPr lang="en-GB" smtClean="0"/>
              <a:t>‹#›</a:t>
            </a:fld>
            <a:endParaRPr lang="en-GB"/>
          </a:p>
        </p:txBody>
      </p:sp>
    </p:spTree>
    <p:extLst>
      <p:ext uri="{BB962C8B-B14F-4D97-AF65-F5344CB8AC3E}">
        <p14:creationId xmlns:p14="http://schemas.microsoft.com/office/powerpoint/2010/main" val="1177222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020D0-AF43-77BF-B1F8-E4A932E407BA}"/>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3F5D04D-7F2C-953C-FEBA-48678790590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5CF585A-2560-7635-0F5C-505FD8B23EF5}"/>
              </a:ext>
            </a:extLst>
          </p:cNvPr>
          <p:cNvSpPr>
            <a:spLocks noGrp="1"/>
          </p:cNvSpPr>
          <p:nvPr>
            <p:ph type="dt" sz="half" idx="10"/>
          </p:nvPr>
        </p:nvSpPr>
        <p:spPr>
          <a:xfrm>
            <a:off x="838200" y="6356350"/>
            <a:ext cx="2743200" cy="365125"/>
          </a:xfrm>
          <a:prstGeom prst="rect">
            <a:avLst/>
          </a:prstGeom>
        </p:spPr>
        <p:txBody>
          <a:bodyPr/>
          <a:lstStyle/>
          <a:p>
            <a:fld id="{50805908-9A77-4320-BAAD-ED0DD3BF0F3C}" type="datetimeFigureOut">
              <a:rPr lang="en-GB" smtClean="0"/>
              <a:t>19/06/2024</a:t>
            </a:fld>
            <a:endParaRPr lang="en-GB"/>
          </a:p>
        </p:txBody>
      </p:sp>
      <p:sp>
        <p:nvSpPr>
          <p:cNvPr id="5" name="Footer Placeholder 4">
            <a:extLst>
              <a:ext uri="{FF2B5EF4-FFF2-40B4-BE49-F238E27FC236}">
                <a16:creationId xmlns:a16="http://schemas.microsoft.com/office/drawing/2014/main" id="{F7E4A2BC-A974-B009-9E8E-57394FB93083}"/>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97323A6E-7866-090E-2620-C7A954B02141}"/>
              </a:ext>
            </a:extLst>
          </p:cNvPr>
          <p:cNvSpPr>
            <a:spLocks noGrp="1"/>
          </p:cNvSpPr>
          <p:nvPr>
            <p:ph type="sldNum" sz="quarter" idx="12"/>
          </p:nvPr>
        </p:nvSpPr>
        <p:spPr>
          <a:xfrm>
            <a:off x="8610600" y="6356350"/>
            <a:ext cx="2743200" cy="365125"/>
          </a:xfrm>
          <a:prstGeom prst="rect">
            <a:avLst/>
          </a:prstGeom>
        </p:spPr>
        <p:txBody>
          <a:bodyPr/>
          <a:lstStyle/>
          <a:p>
            <a:fld id="{D787418B-BEE2-4240-BD43-33D2A5849150}" type="slidenum">
              <a:rPr lang="en-GB" smtClean="0"/>
              <a:t>‹#›</a:t>
            </a:fld>
            <a:endParaRPr lang="en-GB"/>
          </a:p>
        </p:txBody>
      </p:sp>
    </p:spTree>
    <p:extLst>
      <p:ext uri="{BB962C8B-B14F-4D97-AF65-F5344CB8AC3E}">
        <p14:creationId xmlns:p14="http://schemas.microsoft.com/office/powerpoint/2010/main" val="2108294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B26DA-F055-2003-1025-C0F906AA018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FDC390F-62B8-3405-F740-0D0464BD2CBA}"/>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17F382B-FEB7-3816-781E-920B20854E39}"/>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D1DB1C9-E4EC-3D23-752C-B36A9DD1C234}"/>
              </a:ext>
            </a:extLst>
          </p:cNvPr>
          <p:cNvSpPr>
            <a:spLocks noGrp="1"/>
          </p:cNvSpPr>
          <p:nvPr>
            <p:ph type="dt" sz="half" idx="10"/>
          </p:nvPr>
        </p:nvSpPr>
        <p:spPr>
          <a:xfrm>
            <a:off x="838200" y="6356350"/>
            <a:ext cx="2743200" cy="365125"/>
          </a:xfrm>
          <a:prstGeom prst="rect">
            <a:avLst/>
          </a:prstGeom>
        </p:spPr>
        <p:txBody>
          <a:bodyPr/>
          <a:lstStyle/>
          <a:p>
            <a:fld id="{50805908-9A77-4320-BAAD-ED0DD3BF0F3C}" type="datetimeFigureOut">
              <a:rPr lang="en-GB" smtClean="0"/>
              <a:t>19/06/2024</a:t>
            </a:fld>
            <a:endParaRPr lang="en-GB"/>
          </a:p>
        </p:txBody>
      </p:sp>
      <p:sp>
        <p:nvSpPr>
          <p:cNvPr id="6" name="Footer Placeholder 5">
            <a:extLst>
              <a:ext uri="{FF2B5EF4-FFF2-40B4-BE49-F238E27FC236}">
                <a16:creationId xmlns:a16="http://schemas.microsoft.com/office/drawing/2014/main" id="{06A1926D-24B1-8CA4-4256-6354D15EB320}"/>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EF91E64C-38C2-891E-11C7-9FCF225E9858}"/>
              </a:ext>
            </a:extLst>
          </p:cNvPr>
          <p:cNvSpPr>
            <a:spLocks noGrp="1"/>
          </p:cNvSpPr>
          <p:nvPr>
            <p:ph type="sldNum" sz="quarter" idx="12"/>
          </p:nvPr>
        </p:nvSpPr>
        <p:spPr>
          <a:xfrm>
            <a:off x="8610600" y="6356350"/>
            <a:ext cx="2743200" cy="365125"/>
          </a:xfrm>
          <a:prstGeom prst="rect">
            <a:avLst/>
          </a:prstGeom>
        </p:spPr>
        <p:txBody>
          <a:bodyPr/>
          <a:lstStyle/>
          <a:p>
            <a:fld id="{D787418B-BEE2-4240-BD43-33D2A5849150}" type="slidenum">
              <a:rPr lang="en-GB" smtClean="0"/>
              <a:t>‹#›</a:t>
            </a:fld>
            <a:endParaRPr lang="en-GB"/>
          </a:p>
        </p:txBody>
      </p:sp>
    </p:spTree>
    <p:extLst>
      <p:ext uri="{BB962C8B-B14F-4D97-AF65-F5344CB8AC3E}">
        <p14:creationId xmlns:p14="http://schemas.microsoft.com/office/powerpoint/2010/main" val="3260598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15330-E57D-3651-1CE2-97597C2BE291}"/>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0B000B0-D874-6C62-BC4B-093CAD01FAD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061260-CDF5-3299-CF8C-22BC0C6D68E4}"/>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A55151E-55DD-7798-48F8-748274EFDC64}"/>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9CE820E-0F36-346C-F52F-B4D0D198FCCF}"/>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7B64F81-833C-9E78-B754-E2441AF35DBA}"/>
              </a:ext>
            </a:extLst>
          </p:cNvPr>
          <p:cNvSpPr>
            <a:spLocks noGrp="1"/>
          </p:cNvSpPr>
          <p:nvPr>
            <p:ph type="dt" sz="half" idx="10"/>
          </p:nvPr>
        </p:nvSpPr>
        <p:spPr>
          <a:xfrm>
            <a:off x="838200" y="6356350"/>
            <a:ext cx="2743200" cy="365125"/>
          </a:xfrm>
          <a:prstGeom prst="rect">
            <a:avLst/>
          </a:prstGeom>
        </p:spPr>
        <p:txBody>
          <a:bodyPr/>
          <a:lstStyle/>
          <a:p>
            <a:fld id="{50805908-9A77-4320-BAAD-ED0DD3BF0F3C}" type="datetimeFigureOut">
              <a:rPr lang="en-GB" smtClean="0"/>
              <a:t>19/06/2024</a:t>
            </a:fld>
            <a:endParaRPr lang="en-GB"/>
          </a:p>
        </p:txBody>
      </p:sp>
      <p:sp>
        <p:nvSpPr>
          <p:cNvPr id="8" name="Footer Placeholder 7">
            <a:extLst>
              <a:ext uri="{FF2B5EF4-FFF2-40B4-BE49-F238E27FC236}">
                <a16:creationId xmlns:a16="http://schemas.microsoft.com/office/drawing/2014/main" id="{1189E3D3-9C69-5476-7A7B-AE21B9320A4E}"/>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AC58182A-08CE-4C3A-A66A-E32245F39F03}"/>
              </a:ext>
            </a:extLst>
          </p:cNvPr>
          <p:cNvSpPr>
            <a:spLocks noGrp="1"/>
          </p:cNvSpPr>
          <p:nvPr>
            <p:ph type="sldNum" sz="quarter" idx="12"/>
          </p:nvPr>
        </p:nvSpPr>
        <p:spPr>
          <a:xfrm>
            <a:off x="8610600" y="6356350"/>
            <a:ext cx="2743200" cy="365125"/>
          </a:xfrm>
          <a:prstGeom prst="rect">
            <a:avLst/>
          </a:prstGeom>
        </p:spPr>
        <p:txBody>
          <a:bodyPr/>
          <a:lstStyle/>
          <a:p>
            <a:fld id="{D787418B-BEE2-4240-BD43-33D2A5849150}" type="slidenum">
              <a:rPr lang="en-GB" smtClean="0"/>
              <a:t>‹#›</a:t>
            </a:fld>
            <a:endParaRPr lang="en-GB"/>
          </a:p>
        </p:txBody>
      </p:sp>
    </p:spTree>
    <p:extLst>
      <p:ext uri="{BB962C8B-B14F-4D97-AF65-F5344CB8AC3E}">
        <p14:creationId xmlns:p14="http://schemas.microsoft.com/office/powerpoint/2010/main" val="2247523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E602C-952E-93BD-20A6-1BA738EB220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EBDDE1-CC92-2306-9114-31FC105D966F}"/>
              </a:ext>
            </a:extLst>
          </p:cNvPr>
          <p:cNvSpPr>
            <a:spLocks noGrp="1"/>
          </p:cNvSpPr>
          <p:nvPr>
            <p:ph type="dt" sz="half" idx="10"/>
          </p:nvPr>
        </p:nvSpPr>
        <p:spPr>
          <a:xfrm>
            <a:off x="838200" y="6356350"/>
            <a:ext cx="2743200" cy="365125"/>
          </a:xfrm>
          <a:prstGeom prst="rect">
            <a:avLst/>
          </a:prstGeom>
        </p:spPr>
        <p:txBody>
          <a:bodyPr/>
          <a:lstStyle/>
          <a:p>
            <a:fld id="{50805908-9A77-4320-BAAD-ED0DD3BF0F3C}" type="datetimeFigureOut">
              <a:rPr lang="en-GB" smtClean="0"/>
              <a:t>19/06/2024</a:t>
            </a:fld>
            <a:endParaRPr lang="en-GB"/>
          </a:p>
        </p:txBody>
      </p:sp>
      <p:sp>
        <p:nvSpPr>
          <p:cNvPr id="4" name="Footer Placeholder 3">
            <a:extLst>
              <a:ext uri="{FF2B5EF4-FFF2-40B4-BE49-F238E27FC236}">
                <a16:creationId xmlns:a16="http://schemas.microsoft.com/office/drawing/2014/main" id="{75C34BF9-F73F-42FE-376E-85D1FB5718B5}"/>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DAC6D727-40F2-7853-965B-BBC702A8D764}"/>
              </a:ext>
            </a:extLst>
          </p:cNvPr>
          <p:cNvSpPr>
            <a:spLocks noGrp="1"/>
          </p:cNvSpPr>
          <p:nvPr>
            <p:ph type="sldNum" sz="quarter" idx="12"/>
          </p:nvPr>
        </p:nvSpPr>
        <p:spPr>
          <a:xfrm>
            <a:off x="8610600" y="6356350"/>
            <a:ext cx="2743200" cy="365125"/>
          </a:xfrm>
          <a:prstGeom prst="rect">
            <a:avLst/>
          </a:prstGeom>
        </p:spPr>
        <p:txBody>
          <a:bodyPr/>
          <a:lstStyle/>
          <a:p>
            <a:fld id="{D787418B-BEE2-4240-BD43-33D2A5849150}" type="slidenum">
              <a:rPr lang="en-GB" smtClean="0"/>
              <a:t>‹#›</a:t>
            </a:fld>
            <a:endParaRPr lang="en-GB"/>
          </a:p>
        </p:txBody>
      </p:sp>
    </p:spTree>
    <p:extLst>
      <p:ext uri="{BB962C8B-B14F-4D97-AF65-F5344CB8AC3E}">
        <p14:creationId xmlns:p14="http://schemas.microsoft.com/office/powerpoint/2010/main" val="3790817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AEC808F-9D77-E1CF-AB07-74597F8D8563}"/>
              </a:ext>
            </a:extLst>
          </p:cNvPr>
          <p:cNvSpPr>
            <a:spLocks noGrp="1"/>
          </p:cNvSpPr>
          <p:nvPr>
            <p:ph type="dt" sz="half" idx="10"/>
          </p:nvPr>
        </p:nvSpPr>
        <p:spPr>
          <a:xfrm>
            <a:off x="838200" y="6356350"/>
            <a:ext cx="2743200" cy="365125"/>
          </a:xfrm>
          <a:prstGeom prst="rect">
            <a:avLst/>
          </a:prstGeom>
        </p:spPr>
        <p:txBody>
          <a:bodyPr/>
          <a:lstStyle/>
          <a:p>
            <a:fld id="{50805908-9A77-4320-BAAD-ED0DD3BF0F3C}" type="datetimeFigureOut">
              <a:rPr lang="en-GB" smtClean="0"/>
              <a:t>19/06/2024</a:t>
            </a:fld>
            <a:endParaRPr lang="en-GB"/>
          </a:p>
        </p:txBody>
      </p:sp>
      <p:sp>
        <p:nvSpPr>
          <p:cNvPr id="3" name="Footer Placeholder 2">
            <a:extLst>
              <a:ext uri="{FF2B5EF4-FFF2-40B4-BE49-F238E27FC236}">
                <a16:creationId xmlns:a16="http://schemas.microsoft.com/office/drawing/2014/main" id="{A4CF59E2-F0BD-AA28-D11D-78AD7D13510E}"/>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7065483E-34A5-0E77-1098-211775DE059B}"/>
              </a:ext>
            </a:extLst>
          </p:cNvPr>
          <p:cNvSpPr>
            <a:spLocks noGrp="1"/>
          </p:cNvSpPr>
          <p:nvPr>
            <p:ph type="sldNum" sz="quarter" idx="12"/>
          </p:nvPr>
        </p:nvSpPr>
        <p:spPr>
          <a:xfrm>
            <a:off x="8610600" y="6356350"/>
            <a:ext cx="2743200" cy="365125"/>
          </a:xfrm>
          <a:prstGeom prst="rect">
            <a:avLst/>
          </a:prstGeom>
        </p:spPr>
        <p:txBody>
          <a:bodyPr/>
          <a:lstStyle/>
          <a:p>
            <a:fld id="{D787418B-BEE2-4240-BD43-33D2A5849150}" type="slidenum">
              <a:rPr lang="en-GB" smtClean="0"/>
              <a:t>‹#›</a:t>
            </a:fld>
            <a:endParaRPr lang="en-GB"/>
          </a:p>
        </p:txBody>
      </p:sp>
    </p:spTree>
    <p:extLst>
      <p:ext uri="{BB962C8B-B14F-4D97-AF65-F5344CB8AC3E}">
        <p14:creationId xmlns:p14="http://schemas.microsoft.com/office/powerpoint/2010/main" val="3994787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A3C78-6BB3-7879-8F1F-11754062BF9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E0D52DA-798D-A44E-97FA-32A036D2E85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1345FAF-2F17-11F7-7C1D-4C49600A17A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C1EE44-BB75-F70B-9A33-D2C565D6A72A}"/>
              </a:ext>
            </a:extLst>
          </p:cNvPr>
          <p:cNvSpPr>
            <a:spLocks noGrp="1"/>
          </p:cNvSpPr>
          <p:nvPr>
            <p:ph type="dt" sz="half" idx="10"/>
          </p:nvPr>
        </p:nvSpPr>
        <p:spPr>
          <a:xfrm>
            <a:off x="838200" y="6356350"/>
            <a:ext cx="2743200" cy="365125"/>
          </a:xfrm>
          <a:prstGeom prst="rect">
            <a:avLst/>
          </a:prstGeom>
        </p:spPr>
        <p:txBody>
          <a:bodyPr/>
          <a:lstStyle/>
          <a:p>
            <a:fld id="{50805908-9A77-4320-BAAD-ED0DD3BF0F3C}" type="datetimeFigureOut">
              <a:rPr lang="en-GB" smtClean="0"/>
              <a:t>19/06/2024</a:t>
            </a:fld>
            <a:endParaRPr lang="en-GB"/>
          </a:p>
        </p:txBody>
      </p:sp>
      <p:sp>
        <p:nvSpPr>
          <p:cNvPr id="6" name="Footer Placeholder 5">
            <a:extLst>
              <a:ext uri="{FF2B5EF4-FFF2-40B4-BE49-F238E27FC236}">
                <a16:creationId xmlns:a16="http://schemas.microsoft.com/office/drawing/2014/main" id="{2DC70F6A-0563-A449-21D6-9E123AE7844B}"/>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A30F8937-71CC-276D-26EA-A1EB2D3A6394}"/>
              </a:ext>
            </a:extLst>
          </p:cNvPr>
          <p:cNvSpPr>
            <a:spLocks noGrp="1"/>
          </p:cNvSpPr>
          <p:nvPr>
            <p:ph type="sldNum" sz="quarter" idx="12"/>
          </p:nvPr>
        </p:nvSpPr>
        <p:spPr>
          <a:xfrm>
            <a:off x="8610600" y="6356350"/>
            <a:ext cx="2743200" cy="365125"/>
          </a:xfrm>
          <a:prstGeom prst="rect">
            <a:avLst/>
          </a:prstGeom>
        </p:spPr>
        <p:txBody>
          <a:bodyPr/>
          <a:lstStyle/>
          <a:p>
            <a:fld id="{D787418B-BEE2-4240-BD43-33D2A5849150}" type="slidenum">
              <a:rPr lang="en-GB" smtClean="0"/>
              <a:t>‹#›</a:t>
            </a:fld>
            <a:endParaRPr lang="en-GB"/>
          </a:p>
        </p:txBody>
      </p:sp>
    </p:spTree>
    <p:extLst>
      <p:ext uri="{BB962C8B-B14F-4D97-AF65-F5344CB8AC3E}">
        <p14:creationId xmlns:p14="http://schemas.microsoft.com/office/powerpoint/2010/main" val="2029133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5B91D-1B8E-28DE-61E2-AB07FC50DEB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26AABC6-07CC-75B4-76E1-40E22A7E3F3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1CFD7C4-E942-7D2A-5A8F-7CEC122CDA2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A1664E-C4F4-03ED-6BDA-E3194A1A89A5}"/>
              </a:ext>
            </a:extLst>
          </p:cNvPr>
          <p:cNvSpPr>
            <a:spLocks noGrp="1"/>
          </p:cNvSpPr>
          <p:nvPr>
            <p:ph type="dt" sz="half" idx="10"/>
          </p:nvPr>
        </p:nvSpPr>
        <p:spPr>
          <a:xfrm>
            <a:off x="838200" y="6356350"/>
            <a:ext cx="2743200" cy="365125"/>
          </a:xfrm>
          <a:prstGeom prst="rect">
            <a:avLst/>
          </a:prstGeom>
        </p:spPr>
        <p:txBody>
          <a:bodyPr/>
          <a:lstStyle/>
          <a:p>
            <a:fld id="{50805908-9A77-4320-BAAD-ED0DD3BF0F3C}" type="datetimeFigureOut">
              <a:rPr lang="en-GB" smtClean="0"/>
              <a:t>19/06/2024</a:t>
            </a:fld>
            <a:endParaRPr lang="en-GB"/>
          </a:p>
        </p:txBody>
      </p:sp>
      <p:sp>
        <p:nvSpPr>
          <p:cNvPr id="6" name="Footer Placeholder 5">
            <a:extLst>
              <a:ext uri="{FF2B5EF4-FFF2-40B4-BE49-F238E27FC236}">
                <a16:creationId xmlns:a16="http://schemas.microsoft.com/office/drawing/2014/main" id="{28556EF5-94FA-14E9-0439-854A8AAA664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7972F83A-3949-5AB2-431D-89DE5BED9265}"/>
              </a:ext>
            </a:extLst>
          </p:cNvPr>
          <p:cNvSpPr>
            <a:spLocks noGrp="1"/>
          </p:cNvSpPr>
          <p:nvPr>
            <p:ph type="sldNum" sz="quarter" idx="12"/>
          </p:nvPr>
        </p:nvSpPr>
        <p:spPr>
          <a:xfrm>
            <a:off x="8610600" y="6356350"/>
            <a:ext cx="2743200" cy="365125"/>
          </a:xfrm>
          <a:prstGeom prst="rect">
            <a:avLst/>
          </a:prstGeom>
        </p:spPr>
        <p:txBody>
          <a:bodyPr/>
          <a:lstStyle/>
          <a:p>
            <a:fld id="{D787418B-BEE2-4240-BD43-33D2A5849150}" type="slidenum">
              <a:rPr lang="en-GB" smtClean="0"/>
              <a:t>‹#›</a:t>
            </a:fld>
            <a:endParaRPr lang="en-GB"/>
          </a:p>
        </p:txBody>
      </p:sp>
    </p:spTree>
    <p:extLst>
      <p:ext uri="{BB962C8B-B14F-4D97-AF65-F5344CB8AC3E}">
        <p14:creationId xmlns:p14="http://schemas.microsoft.com/office/powerpoint/2010/main" val="2426932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A561007-9C8C-7A68-7E55-D374FD30E40B}"/>
              </a:ext>
            </a:extLst>
          </p:cNvPr>
          <p:cNvPicPr>
            <a:picLocks noChangeAspect="1"/>
          </p:cNvPicPr>
          <p:nvPr userDrawn="1"/>
        </p:nvPicPr>
        <p:blipFill rotWithShape="1">
          <a:blip r:embed="rId13">
            <a:alphaModFix amt="35000"/>
          </a:blip>
          <a:srcRect t="5000" b="5000"/>
          <a:stretch/>
        </p:blipFill>
        <p:spPr>
          <a:xfrm>
            <a:off x="0" y="0"/>
            <a:ext cx="12192000" cy="6858000"/>
          </a:xfrm>
          <a:prstGeom prst="rect">
            <a:avLst/>
          </a:prstGeom>
        </p:spPr>
      </p:pic>
    </p:spTree>
    <p:extLst>
      <p:ext uri="{BB962C8B-B14F-4D97-AF65-F5344CB8AC3E}">
        <p14:creationId xmlns:p14="http://schemas.microsoft.com/office/powerpoint/2010/main" val="34183691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video" Target="https://www.youtube.com/embed/ilhGh9CEIwM?feature=oembed"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7.xml"/><Relationship Id="rId1" Type="http://schemas.openxmlformats.org/officeDocument/2006/relationships/video" Target="https://www.youtube.com/embed/LDLVbKmdoVw?start=71&amp;feature=oembed"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DDD239-7858-A42C-5DCF-0EFEA5860F57}"/>
              </a:ext>
            </a:extLst>
          </p:cNvPr>
          <p:cNvSpPr/>
          <p:nvPr/>
        </p:nvSpPr>
        <p:spPr>
          <a:xfrm>
            <a:off x="965791" y="1431298"/>
            <a:ext cx="10260418" cy="1860698"/>
          </a:xfrm>
          <a:prstGeom prst="rect">
            <a:avLst/>
          </a:prstGeom>
          <a:solidFill>
            <a:schemeClr val="bg1"/>
          </a:solidFill>
          <a:ln w="190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400" dirty="0">
                <a:solidFill>
                  <a:schemeClr val="tx1"/>
                </a:solidFill>
                <a:latin typeface="Segoe UI Black" panose="020B0A02040204020203" pitchFamily="34" charset="0"/>
                <a:ea typeface="Segoe UI Black" panose="020B0A02040204020203" pitchFamily="34" charset="0"/>
                <a:cs typeface="ADLaM Display" panose="020F0502020204030204" pitchFamily="2" charset="0"/>
              </a:rPr>
              <a:t>CS22:</a:t>
            </a:r>
          </a:p>
          <a:p>
            <a:pPr algn="ctr"/>
            <a:r>
              <a:rPr lang="en-GB" sz="5400" dirty="0">
                <a:solidFill>
                  <a:schemeClr val="tx1"/>
                </a:solidFill>
                <a:latin typeface="Segoe UI Black" panose="020B0A02040204020203" pitchFamily="34" charset="0"/>
                <a:ea typeface="Segoe UI Black" panose="020B0A02040204020203" pitchFamily="34" charset="0"/>
                <a:cs typeface="ADLaM Display" panose="020F0502020204030204" pitchFamily="2" charset="0"/>
              </a:rPr>
              <a:t>Network threats</a:t>
            </a:r>
          </a:p>
        </p:txBody>
      </p:sp>
      <p:sp>
        <p:nvSpPr>
          <p:cNvPr id="7" name="Rectangle 6">
            <a:extLst>
              <a:ext uri="{FF2B5EF4-FFF2-40B4-BE49-F238E27FC236}">
                <a16:creationId xmlns:a16="http://schemas.microsoft.com/office/drawing/2014/main" id="{85F00F3C-208C-8801-03D4-71E69C6F50B3}"/>
              </a:ext>
            </a:extLst>
          </p:cNvPr>
          <p:cNvSpPr/>
          <p:nvPr/>
        </p:nvSpPr>
        <p:spPr>
          <a:xfrm>
            <a:off x="965791" y="3614064"/>
            <a:ext cx="10260418" cy="521883"/>
          </a:xfrm>
          <a:prstGeom prst="rect">
            <a:avLst/>
          </a:prstGeom>
          <a:solidFill>
            <a:srgbClr val="002060"/>
          </a:solidFill>
          <a:ln w="28575">
            <a:solidFill>
              <a:srgbClr val="002060"/>
            </a:solidFill>
          </a:ln>
        </p:spPr>
        <p:style>
          <a:lnRef idx="3">
            <a:schemeClr val="lt1"/>
          </a:lnRef>
          <a:fillRef idx="1">
            <a:schemeClr val="accent4"/>
          </a:fillRef>
          <a:effectRef idx="1">
            <a:schemeClr val="accent4"/>
          </a:effectRef>
          <a:fontRef idx="minor">
            <a:schemeClr val="lt1"/>
          </a:fontRef>
        </p:style>
        <p:txBody>
          <a:bodyPr rtlCol="0" anchor="ctr"/>
          <a:lstStyle/>
          <a:p>
            <a:pPr algn="ctr"/>
            <a:r>
              <a:rPr lang="en-GB" sz="3200" dirty="0">
                <a:solidFill>
                  <a:schemeClr val="bg1"/>
                </a:solidFill>
                <a:latin typeface="Segoe UI Black" panose="020B0A02040204020203" pitchFamily="34" charset="0"/>
                <a:ea typeface="Segoe UI Black" panose="020B0A02040204020203" pitchFamily="34" charset="0"/>
                <a:cs typeface="ADLaM Display" panose="02010000000000000000" pitchFamily="2" charset="0"/>
              </a:rPr>
              <a:t>OCR GCSE Computer Science (J277)</a:t>
            </a:r>
          </a:p>
        </p:txBody>
      </p:sp>
      <p:sp>
        <p:nvSpPr>
          <p:cNvPr id="8" name="Rectangle 7">
            <a:extLst>
              <a:ext uri="{FF2B5EF4-FFF2-40B4-BE49-F238E27FC236}">
                <a16:creationId xmlns:a16="http://schemas.microsoft.com/office/drawing/2014/main" id="{DFC05B9B-8312-69A2-DCE7-D0B9284396F3}"/>
              </a:ext>
            </a:extLst>
          </p:cNvPr>
          <p:cNvSpPr/>
          <p:nvPr/>
        </p:nvSpPr>
        <p:spPr>
          <a:xfrm>
            <a:off x="0" y="6300156"/>
            <a:ext cx="12192000" cy="557844"/>
          </a:xfrm>
          <a:prstGeom prst="rect">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white text on a black background&#10;&#10;Description automatically generated">
            <a:extLst>
              <a:ext uri="{FF2B5EF4-FFF2-40B4-BE49-F238E27FC236}">
                <a16:creationId xmlns:a16="http://schemas.microsoft.com/office/drawing/2014/main" id="{7BEFBF90-6A2C-6F4C-4887-F5A172E932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077" y="6300156"/>
            <a:ext cx="1013709" cy="536438"/>
          </a:xfrm>
          <a:prstGeom prst="rect">
            <a:avLst/>
          </a:prstGeom>
        </p:spPr>
      </p:pic>
      <p:sp>
        <p:nvSpPr>
          <p:cNvPr id="10" name="TextBox 9">
            <a:extLst>
              <a:ext uri="{FF2B5EF4-FFF2-40B4-BE49-F238E27FC236}">
                <a16:creationId xmlns:a16="http://schemas.microsoft.com/office/drawing/2014/main" id="{DB05C495-4280-0A33-8C49-A3B10D27C337}"/>
              </a:ext>
            </a:extLst>
          </p:cNvPr>
          <p:cNvSpPr txBox="1"/>
          <p:nvPr/>
        </p:nvSpPr>
        <p:spPr>
          <a:xfrm>
            <a:off x="8602699" y="6403305"/>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11" name="TextBox 10">
            <a:extLst>
              <a:ext uri="{FF2B5EF4-FFF2-40B4-BE49-F238E27FC236}">
                <a16:creationId xmlns:a16="http://schemas.microsoft.com/office/drawing/2014/main" id="{E0301E64-7D72-EDB5-7EF6-8E347FC3F17A}"/>
              </a:ext>
            </a:extLst>
          </p:cNvPr>
          <p:cNvSpPr txBox="1"/>
          <p:nvPr/>
        </p:nvSpPr>
        <p:spPr>
          <a:xfrm>
            <a:off x="3791393" y="6431994"/>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2024</a:t>
            </a:r>
          </a:p>
        </p:txBody>
      </p:sp>
      <p:pic>
        <p:nvPicPr>
          <p:cNvPr id="12" name="Picture 2" descr="Facebook Logos PNG images free download">
            <a:extLst>
              <a:ext uri="{FF2B5EF4-FFF2-40B4-BE49-F238E27FC236}">
                <a16:creationId xmlns:a16="http://schemas.microsoft.com/office/drawing/2014/main" id="{96B6A694-25F5-2BCD-4C32-6F47F5BC9D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6775" y="6403305"/>
            <a:ext cx="412898" cy="412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9444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EC9F95-D315-32C0-AD2E-09D0E11AACAD}"/>
              </a:ext>
            </a:extLst>
          </p:cNvPr>
          <p:cNvSpPr/>
          <p:nvPr/>
        </p:nvSpPr>
        <p:spPr>
          <a:xfrm>
            <a:off x="967563" y="637953"/>
            <a:ext cx="10334846" cy="5699052"/>
          </a:xfrm>
          <a:prstGeom prst="rect">
            <a:avLst/>
          </a:prstGeom>
          <a:solidFill>
            <a:schemeClr val="bg1">
              <a:alpha val="94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black text with a black arrow&#10;&#10;Description automatically generated">
            <a:extLst>
              <a:ext uri="{FF2B5EF4-FFF2-40B4-BE49-F238E27FC236}">
                <a16:creationId xmlns:a16="http://schemas.microsoft.com/office/drawing/2014/main" id="{FDDF78AD-BAA4-DE59-6BA2-F1CA8E8B94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7648" y="833306"/>
            <a:ext cx="1748446" cy="922305"/>
          </a:xfrm>
          <a:prstGeom prst="rect">
            <a:avLst/>
          </a:prstGeom>
        </p:spPr>
      </p:pic>
      <p:sp>
        <p:nvSpPr>
          <p:cNvPr id="5" name="TextBox 5">
            <a:extLst>
              <a:ext uri="{FF2B5EF4-FFF2-40B4-BE49-F238E27FC236}">
                <a16:creationId xmlns:a16="http://schemas.microsoft.com/office/drawing/2014/main" id="{FD2C8358-0912-3414-B694-62B5808E3102}"/>
              </a:ext>
            </a:extLst>
          </p:cNvPr>
          <p:cNvSpPr txBox="1"/>
          <p:nvPr/>
        </p:nvSpPr>
        <p:spPr>
          <a:xfrm>
            <a:off x="1125279" y="1006975"/>
            <a:ext cx="9941442" cy="501772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 © SIMPLY TEACH 2024</a:t>
            </a:r>
          </a:p>
          <a:p>
            <a:pPr>
              <a:lnSpc>
                <a:spcPct val="107000"/>
              </a:lnSpc>
              <a:spcAft>
                <a:spcPts val="800"/>
              </a:spcAft>
            </a:pP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p>
        </p:txBody>
      </p:sp>
    </p:spTree>
    <p:extLst>
      <p:ext uri="{BB962C8B-B14F-4D97-AF65-F5344CB8AC3E}">
        <p14:creationId xmlns:p14="http://schemas.microsoft.com/office/powerpoint/2010/main" val="4167276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EC9F95-D315-32C0-AD2E-09D0E11AACAD}"/>
              </a:ext>
            </a:extLst>
          </p:cNvPr>
          <p:cNvSpPr/>
          <p:nvPr/>
        </p:nvSpPr>
        <p:spPr>
          <a:xfrm>
            <a:off x="967563" y="637953"/>
            <a:ext cx="10334846" cy="5699052"/>
          </a:xfrm>
          <a:prstGeom prst="rect">
            <a:avLst/>
          </a:prstGeom>
          <a:solidFill>
            <a:schemeClr val="bg1">
              <a:alpha val="94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E045A2DE-71B5-A1F1-C55B-46B6FCA7B62C}"/>
              </a:ext>
            </a:extLst>
          </p:cNvPr>
          <p:cNvSpPr txBox="1"/>
          <p:nvPr/>
        </p:nvSpPr>
        <p:spPr>
          <a:xfrm>
            <a:off x="1137683" y="1010095"/>
            <a:ext cx="9601200" cy="984885"/>
          </a:xfrm>
          <a:prstGeom prst="rect">
            <a:avLst/>
          </a:prstGeom>
          <a:noFill/>
        </p:spPr>
        <p:txBody>
          <a:bodyPr wrap="square" rtlCol="0">
            <a:spAutoFit/>
          </a:bodyPr>
          <a:lstStyle/>
          <a:p>
            <a:r>
              <a:rPr lang="en-GB" sz="2800" b="1" dirty="0">
                <a:latin typeface="Segoe UI Variable Text" pitchFamily="2" charset="0"/>
              </a:rPr>
              <a:t>Learning objective(s):</a:t>
            </a:r>
          </a:p>
          <a:p>
            <a:endParaRPr lang="en-GB" sz="1400" b="1" dirty="0">
              <a:latin typeface="Segoe UI Variable Text" pitchFamily="2" charset="0"/>
            </a:endParaRPr>
          </a:p>
          <a:p>
            <a:pPr marL="285750" indent="-285750">
              <a:buFont typeface="Arial" panose="020B0604020202020204" pitchFamily="34" charset="0"/>
              <a:buChar char="•"/>
            </a:pPr>
            <a:r>
              <a:rPr lang="en-GB" sz="1600" b="1" dirty="0">
                <a:latin typeface="Segoe UI Variable Text" pitchFamily="2" charset="0"/>
              </a:rPr>
              <a:t>Star and Mesh network topologies</a:t>
            </a:r>
          </a:p>
        </p:txBody>
      </p:sp>
      <p:sp>
        <p:nvSpPr>
          <p:cNvPr id="4" name="TextBox 3">
            <a:extLst>
              <a:ext uri="{FF2B5EF4-FFF2-40B4-BE49-F238E27FC236}">
                <a16:creationId xmlns:a16="http://schemas.microsoft.com/office/drawing/2014/main" id="{04105FAF-2878-2C49-8D4A-19DFA0BF51A3}"/>
              </a:ext>
            </a:extLst>
          </p:cNvPr>
          <p:cNvSpPr txBox="1"/>
          <p:nvPr/>
        </p:nvSpPr>
        <p:spPr>
          <a:xfrm>
            <a:off x="1137683" y="3487479"/>
            <a:ext cx="9601200" cy="1538883"/>
          </a:xfrm>
          <a:prstGeom prst="rect">
            <a:avLst/>
          </a:prstGeom>
          <a:noFill/>
        </p:spPr>
        <p:txBody>
          <a:bodyPr wrap="square" rtlCol="0">
            <a:spAutoFit/>
          </a:bodyPr>
          <a:lstStyle/>
          <a:p>
            <a:r>
              <a:rPr lang="en-GB" sz="2800" b="1" dirty="0">
                <a:latin typeface="Segoe UI Variable Text" pitchFamily="2" charset="0"/>
              </a:rPr>
              <a:t>Lesson components:</a:t>
            </a:r>
          </a:p>
          <a:p>
            <a:endParaRPr lang="en-GB" b="1" dirty="0">
              <a:latin typeface="Segoe UI Variable Text" pitchFamily="2" charset="0"/>
            </a:endParaRPr>
          </a:p>
          <a:p>
            <a:pPr marL="285750" indent="-285750">
              <a:buFont typeface="Arial" panose="020B0604020202020204" pitchFamily="34" charset="0"/>
              <a:buChar char="•"/>
            </a:pPr>
            <a:r>
              <a:rPr lang="en-GB" sz="1600" b="1" dirty="0">
                <a:latin typeface="Segoe UI Variable Text" pitchFamily="2" charset="0"/>
              </a:rPr>
              <a:t>To understand the difference between a star and mesh network topology.</a:t>
            </a:r>
          </a:p>
          <a:p>
            <a:pPr marL="285750" indent="-285750">
              <a:buFont typeface="Arial" panose="020B0604020202020204" pitchFamily="34" charset="0"/>
              <a:buChar char="•"/>
            </a:pPr>
            <a:r>
              <a:rPr lang="en-GB" sz="1600" b="1" dirty="0">
                <a:latin typeface="Segoe UI Variable Text" pitchFamily="2" charset="0"/>
              </a:rPr>
              <a:t>To identify the advantages and disadvantages to using a star and mesh network topology.</a:t>
            </a:r>
          </a:p>
          <a:p>
            <a:pPr marL="285750" indent="-285750">
              <a:buFont typeface="Arial" panose="020B0604020202020204" pitchFamily="34" charset="0"/>
              <a:buChar char="•"/>
            </a:pPr>
            <a:r>
              <a:rPr lang="en-GB" sz="1600" b="1" dirty="0">
                <a:latin typeface="Segoe UI Variable Text" pitchFamily="2" charset="0"/>
              </a:rPr>
              <a:t>To identify an appropriate network topology for a given scenario.</a:t>
            </a:r>
          </a:p>
        </p:txBody>
      </p:sp>
    </p:spTree>
    <p:extLst>
      <p:ext uri="{BB962C8B-B14F-4D97-AF65-F5344CB8AC3E}">
        <p14:creationId xmlns:p14="http://schemas.microsoft.com/office/powerpoint/2010/main" val="3712689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EC9F95-D315-32C0-AD2E-09D0E11AACAD}"/>
              </a:ext>
            </a:extLst>
          </p:cNvPr>
          <p:cNvSpPr/>
          <p:nvPr/>
        </p:nvSpPr>
        <p:spPr>
          <a:xfrm>
            <a:off x="1063256" y="589669"/>
            <a:ext cx="10334846" cy="5699052"/>
          </a:xfrm>
          <a:prstGeom prst="rect">
            <a:avLst/>
          </a:prstGeom>
          <a:solidFill>
            <a:schemeClr val="bg1">
              <a:alpha val="94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5F7C395-0B61-E879-DCA9-9E6BB750F08C}"/>
              </a:ext>
            </a:extLst>
          </p:cNvPr>
          <p:cNvSpPr txBox="1"/>
          <p:nvPr/>
        </p:nvSpPr>
        <p:spPr>
          <a:xfrm>
            <a:off x="1190848" y="965859"/>
            <a:ext cx="9634930" cy="646331"/>
          </a:xfrm>
          <a:prstGeom prst="rect">
            <a:avLst/>
          </a:prstGeom>
          <a:noFill/>
          <a:ln>
            <a:noFill/>
          </a:ln>
        </p:spPr>
        <p:txBody>
          <a:bodyPr wrap="square" rtlCol="0">
            <a:spAutoFit/>
          </a:bodyPr>
          <a:lstStyle/>
          <a:p>
            <a:pPr algn="ctr"/>
            <a:r>
              <a:rPr lang="en-GB" sz="3600" b="1" dirty="0">
                <a:latin typeface="Segoe UI Black" panose="020B0A02040204020203" pitchFamily="34" charset="0"/>
                <a:ea typeface="Segoe UI Black" panose="020B0A02040204020203" pitchFamily="34" charset="0"/>
                <a:cs typeface="Segoe UI" panose="020B0502040204020203" pitchFamily="34" charset="0"/>
              </a:rPr>
              <a:t>Social engineering</a:t>
            </a:r>
          </a:p>
        </p:txBody>
      </p:sp>
      <p:sp>
        <p:nvSpPr>
          <p:cNvPr id="3" name="Rectangle 2">
            <a:extLst>
              <a:ext uri="{FF2B5EF4-FFF2-40B4-BE49-F238E27FC236}">
                <a16:creationId xmlns:a16="http://schemas.microsoft.com/office/drawing/2014/main" id="{6902E92B-2CB8-19E9-FA9B-7914C3A8F353}"/>
              </a:ext>
            </a:extLst>
          </p:cNvPr>
          <p:cNvSpPr/>
          <p:nvPr/>
        </p:nvSpPr>
        <p:spPr>
          <a:xfrm>
            <a:off x="1190846" y="1707881"/>
            <a:ext cx="4635794" cy="105818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Key terms</a:t>
            </a:r>
            <a:endParaRPr lang="en-GB" sz="1600" dirty="0">
              <a:solidFill>
                <a:schemeClr val="tx1"/>
              </a:solidFill>
              <a:latin typeface="Segoe UI Variable Text" pitchFamily="2" charset="0"/>
              <a:cs typeface="Segoe UI" panose="020B0502040204020203" pitchFamily="34" charset="0"/>
            </a:endParaRPr>
          </a:p>
          <a:p>
            <a:r>
              <a:rPr lang="en-GB" sz="1600" b="1" dirty="0">
                <a:solidFill>
                  <a:schemeClr val="tx1"/>
                </a:solidFill>
                <a:latin typeface="Segoe UI Variable Text" pitchFamily="2" charset="0"/>
                <a:cs typeface="Segoe UI" panose="020B0502040204020203" pitchFamily="34" charset="0"/>
              </a:rPr>
              <a:t>Social engineering </a:t>
            </a:r>
            <a:r>
              <a:rPr lang="en-GB" sz="1600" dirty="0">
                <a:solidFill>
                  <a:schemeClr val="tx1"/>
                </a:solidFill>
                <a:latin typeface="Segoe UI Variable Text" pitchFamily="2" charset="0"/>
                <a:cs typeface="Segoe UI" panose="020B0502040204020203" pitchFamily="34" charset="0"/>
              </a:rPr>
              <a:t>is a manipulation technique that deceives individuals into divulging confidential information.</a:t>
            </a:r>
          </a:p>
        </p:txBody>
      </p:sp>
      <p:sp>
        <p:nvSpPr>
          <p:cNvPr id="26" name="TextBox 25">
            <a:extLst>
              <a:ext uri="{FF2B5EF4-FFF2-40B4-BE49-F238E27FC236}">
                <a16:creationId xmlns:a16="http://schemas.microsoft.com/office/drawing/2014/main" id="{CF6351BC-9ED8-AC43-4BBA-A639100B24E0}"/>
              </a:ext>
            </a:extLst>
          </p:cNvPr>
          <p:cNvSpPr txBox="1"/>
          <p:nvPr/>
        </p:nvSpPr>
        <p:spPr>
          <a:xfrm>
            <a:off x="1190845" y="2861760"/>
            <a:ext cx="4635795" cy="1569660"/>
          </a:xfrm>
          <a:prstGeom prst="rect">
            <a:avLst/>
          </a:prstGeom>
          <a:solidFill>
            <a:schemeClr val="accent5">
              <a:lumMod val="20000"/>
              <a:lumOff val="80000"/>
            </a:schemeClr>
          </a:solidFill>
          <a:ln>
            <a:solidFill>
              <a:schemeClr val="tx1"/>
            </a:solidFill>
          </a:ln>
        </p:spPr>
        <p:txBody>
          <a:bodyPr wrap="square" rtlCol="0">
            <a:spAutoFit/>
          </a:bodyPr>
          <a:lstStyle/>
          <a:p>
            <a:r>
              <a:rPr lang="en-GB" sz="1600" b="1" dirty="0">
                <a:latin typeface="Segoe UI Variable Text" pitchFamily="2" charset="0"/>
                <a:cs typeface="Segoe UI" panose="020B0502040204020203" pitchFamily="34" charset="0"/>
              </a:rPr>
              <a:t>What is the purpose of this attack?</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Gather sensitive information</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Unauthorised access to systems</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Fraud and financial gain</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Disrupt operations</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Damage individuals/organisations reputation</a:t>
            </a:r>
          </a:p>
        </p:txBody>
      </p:sp>
      <p:sp>
        <p:nvSpPr>
          <p:cNvPr id="7" name="TextBox 6">
            <a:extLst>
              <a:ext uri="{FF2B5EF4-FFF2-40B4-BE49-F238E27FC236}">
                <a16:creationId xmlns:a16="http://schemas.microsoft.com/office/drawing/2014/main" id="{04B8FAA5-D5D7-A298-F733-D7DFEFA878FD}"/>
              </a:ext>
            </a:extLst>
          </p:cNvPr>
          <p:cNvSpPr txBox="1"/>
          <p:nvPr/>
        </p:nvSpPr>
        <p:spPr>
          <a:xfrm>
            <a:off x="5954230" y="1707881"/>
            <a:ext cx="5174514" cy="338554"/>
          </a:xfrm>
          <a:prstGeom prst="rect">
            <a:avLst/>
          </a:prstGeom>
          <a:solidFill>
            <a:schemeClr val="bg1">
              <a:lumMod val="95000"/>
            </a:schemeClr>
          </a:solidFill>
          <a:ln>
            <a:solidFill>
              <a:schemeClr val="bg1">
                <a:lumMod val="95000"/>
              </a:schemeClr>
            </a:solidFill>
          </a:ln>
        </p:spPr>
        <p:txBody>
          <a:bodyPr wrap="square" rtlCol="0">
            <a:spAutoFit/>
          </a:bodyPr>
          <a:lstStyle/>
          <a:p>
            <a:pPr algn="ctr"/>
            <a:r>
              <a:rPr lang="en-GB" sz="1600" b="1" dirty="0">
                <a:latin typeface="Segoe UI Variable Text" pitchFamily="2" charset="0"/>
                <a:cs typeface="Segoe UI" panose="020B0502040204020203" pitchFamily="34" charset="0"/>
              </a:rPr>
              <a:t>Worked example</a:t>
            </a:r>
            <a:endParaRPr lang="en-GB" sz="1600" dirty="0">
              <a:latin typeface="Segoe UI Variable Text" pitchFamily="2" charset="0"/>
              <a:cs typeface="Segoe UI" panose="020B0502040204020203" pitchFamily="34" charset="0"/>
            </a:endParaRPr>
          </a:p>
        </p:txBody>
      </p:sp>
      <p:sp>
        <p:nvSpPr>
          <p:cNvPr id="4" name="TextBox 3">
            <a:extLst>
              <a:ext uri="{FF2B5EF4-FFF2-40B4-BE49-F238E27FC236}">
                <a16:creationId xmlns:a16="http://schemas.microsoft.com/office/drawing/2014/main" id="{B0296985-1C3A-224F-8C7F-DFF97C090494}"/>
              </a:ext>
            </a:extLst>
          </p:cNvPr>
          <p:cNvSpPr txBox="1"/>
          <p:nvPr/>
        </p:nvSpPr>
        <p:spPr>
          <a:xfrm>
            <a:off x="1190845" y="4527111"/>
            <a:ext cx="4635795" cy="1569660"/>
          </a:xfrm>
          <a:prstGeom prst="rect">
            <a:avLst/>
          </a:prstGeom>
          <a:solidFill>
            <a:schemeClr val="accent4">
              <a:lumMod val="20000"/>
              <a:lumOff val="80000"/>
            </a:schemeClr>
          </a:solidFill>
          <a:ln>
            <a:solidFill>
              <a:schemeClr val="tx1"/>
            </a:solidFill>
          </a:ln>
        </p:spPr>
        <p:txBody>
          <a:bodyPr wrap="square" rtlCol="0">
            <a:spAutoFit/>
          </a:bodyPr>
          <a:lstStyle/>
          <a:p>
            <a:r>
              <a:rPr lang="en-GB" sz="1600" b="1" dirty="0">
                <a:latin typeface="Segoe UI Variable Text" pitchFamily="2" charset="0"/>
                <a:cs typeface="Segoe UI" panose="020B0502040204020203" pitchFamily="34" charset="0"/>
              </a:rPr>
              <a:t>How is this attack used?</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Phishing</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Pretexting</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Baiting</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Quid Pro Quo</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Vishing</a:t>
            </a:r>
          </a:p>
        </p:txBody>
      </p:sp>
      <p:pic>
        <p:nvPicPr>
          <p:cNvPr id="10" name="Picture 9">
            <a:extLst>
              <a:ext uri="{FF2B5EF4-FFF2-40B4-BE49-F238E27FC236}">
                <a16:creationId xmlns:a16="http://schemas.microsoft.com/office/drawing/2014/main" id="{F0FE5996-D69B-B7A8-0D00-805F0095F7B1}"/>
              </a:ext>
            </a:extLst>
          </p:cNvPr>
          <p:cNvPicPr>
            <a:picLocks noChangeAspect="1"/>
          </p:cNvPicPr>
          <p:nvPr/>
        </p:nvPicPr>
        <p:blipFill>
          <a:blip r:embed="rId2"/>
          <a:stretch>
            <a:fillRect/>
          </a:stretch>
        </p:blipFill>
        <p:spPr>
          <a:xfrm>
            <a:off x="5954229" y="2207261"/>
            <a:ext cx="3306726" cy="3920634"/>
          </a:xfrm>
          <a:prstGeom prst="rect">
            <a:avLst/>
          </a:prstGeom>
        </p:spPr>
      </p:pic>
      <p:sp>
        <p:nvSpPr>
          <p:cNvPr id="12" name="TextBox 11">
            <a:extLst>
              <a:ext uri="{FF2B5EF4-FFF2-40B4-BE49-F238E27FC236}">
                <a16:creationId xmlns:a16="http://schemas.microsoft.com/office/drawing/2014/main" id="{68978099-C61F-103F-F199-91A69DAF6E51}"/>
              </a:ext>
            </a:extLst>
          </p:cNvPr>
          <p:cNvSpPr txBox="1"/>
          <p:nvPr/>
        </p:nvSpPr>
        <p:spPr>
          <a:xfrm>
            <a:off x="8477692" y="3088016"/>
            <a:ext cx="2728829" cy="2062103"/>
          </a:xfrm>
          <a:prstGeom prst="rect">
            <a:avLst/>
          </a:prstGeom>
          <a:solidFill>
            <a:schemeClr val="bg1"/>
          </a:solidFill>
          <a:ln>
            <a:solidFill>
              <a:schemeClr val="tx1"/>
            </a:solidFill>
          </a:ln>
        </p:spPr>
        <p:txBody>
          <a:bodyPr wrap="square">
            <a:spAutoFit/>
          </a:bodyPr>
          <a:lstStyle/>
          <a:p>
            <a:r>
              <a:rPr lang="en-GB" sz="1600" b="1" dirty="0">
                <a:latin typeface="Segoe UI Variable Text" pitchFamily="2" charset="0"/>
              </a:rPr>
              <a:t>Phishing:</a:t>
            </a:r>
            <a:r>
              <a:rPr lang="en-GB" sz="1600" dirty="0">
                <a:latin typeface="Segoe UI Variable Text" pitchFamily="2" charset="0"/>
              </a:rPr>
              <a:t> The attacker sends fraudulent emails or messages that appear to come from a trusted source, tricking the recipient into revealing sensitive information or clicking on malicious links.</a:t>
            </a:r>
          </a:p>
        </p:txBody>
      </p:sp>
    </p:spTree>
    <p:extLst>
      <p:ext uri="{BB962C8B-B14F-4D97-AF65-F5344CB8AC3E}">
        <p14:creationId xmlns:p14="http://schemas.microsoft.com/office/powerpoint/2010/main" val="2561469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EC9F95-D315-32C0-AD2E-09D0E11AACAD}"/>
              </a:ext>
            </a:extLst>
          </p:cNvPr>
          <p:cNvSpPr/>
          <p:nvPr/>
        </p:nvSpPr>
        <p:spPr>
          <a:xfrm>
            <a:off x="967563" y="637953"/>
            <a:ext cx="10334846" cy="5699052"/>
          </a:xfrm>
          <a:prstGeom prst="rect">
            <a:avLst/>
          </a:prstGeom>
          <a:solidFill>
            <a:schemeClr val="bg1">
              <a:alpha val="94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5F7C395-0B61-E879-DCA9-9E6BB750F08C}"/>
              </a:ext>
            </a:extLst>
          </p:cNvPr>
          <p:cNvSpPr txBox="1"/>
          <p:nvPr/>
        </p:nvSpPr>
        <p:spPr>
          <a:xfrm>
            <a:off x="1190848" y="965859"/>
            <a:ext cx="9634930" cy="646331"/>
          </a:xfrm>
          <a:prstGeom prst="rect">
            <a:avLst/>
          </a:prstGeom>
          <a:noFill/>
          <a:ln>
            <a:noFill/>
          </a:ln>
        </p:spPr>
        <p:txBody>
          <a:bodyPr wrap="square" rtlCol="0">
            <a:spAutoFit/>
          </a:bodyPr>
          <a:lstStyle/>
          <a:p>
            <a:pPr algn="ctr"/>
            <a:r>
              <a:rPr lang="en-GB" sz="3600" b="1" dirty="0">
                <a:latin typeface="Segoe UI Black" panose="020B0A02040204020203" pitchFamily="34" charset="0"/>
                <a:ea typeface="Segoe UI Black" panose="020B0A02040204020203" pitchFamily="34" charset="0"/>
                <a:cs typeface="Segoe UI" panose="020B0502040204020203" pitchFamily="34" charset="0"/>
              </a:rPr>
              <a:t>Malware</a:t>
            </a:r>
          </a:p>
        </p:txBody>
      </p:sp>
      <p:sp>
        <p:nvSpPr>
          <p:cNvPr id="4" name="Rectangle 3">
            <a:extLst>
              <a:ext uri="{FF2B5EF4-FFF2-40B4-BE49-F238E27FC236}">
                <a16:creationId xmlns:a16="http://schemas.microsoft.com/office/drawing/2014/main" id="{4F221755-3B4F-194E-ED9D-B57934DA688E}"/>
              </a:ext>
            </a:extLst>
          </p:cNvPr>
          <p:cNvSpPr/>
          <p:nvPr/>
        </p:nvSpPr>
        <p:spPr>
          <a:xfrm>
            <a:off x="1190846" y="1707880"/>
            <a:ext cx="4635794" cy="1535049"/>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Key terms</a:t>
            </a:r>
            <a:endParaRPr lang="en-GB" sz="1600" dirty="0">
              <a:solidFill>
                <a:schemeClr val="tx1"/>
              </a:solidFill>
              <a:latin typeface="Segoe UI Variable Text" pitchFamily="2" charset="0"/>
              <a:cs typeface="Segoe UI" panose="020B0502040204020203" pitchFamily="34" charset="0"/>
            </a:endParaRPr>
          </a:p>
          <a:p>
            <a:r>
              <a:rPr lang="en-GB" sz="1600" b="1" dirty="0">
                <a:solidFill>
                  <a:schemeClr val="tx1"/>
                </a:solidFill>
                <a:latin typeface="Segoe UI Variable Text" pitchFamily="2" charset="0"/>
                <a:cs typeface="Segoe UI" panose="020B0502040204020203" pitchFamily="34" charset="0"/>
              </a:rPr>
              <a:t>Malware </a:t>
            </a:r>
            <a:r>
              <a:rPr lang="en-GB" sz="1600" dirty="0">
                <a:solidFill>
                  <a:schemeClr val="tx1"/>
                </a:solidFill>
                <a:latin typeface="Segoe UI Variable Text" pitchFamily="2" charset="0"/>
                <a:cs typeface="Segoe UI" panose="020B0502040204020203" pitchFamily="34" charset="0"/>
              </a:rPr>
              <a:t>(short for malicious software) is any software intentionally designed to cause damage, disrupt operations, steal information, or gain unauthorised access to computer systems, networks, or devices.</a:t>
            </a:r>
          </a:p>
        </p:txBody>
      </p:sp>
      <p:sp>
        <p:nvSpPr>
          <p:cNvPr id="7" name="TextBox 6">
            <a:extLst>
              <a:ext uri="{FF2B5EF4-FFF2-40B4-BE49-F238E27FC236}">
                <a16:creationId xmlns:a16="http://schemas.microsoft.com/office/drawing/2014/main" id="{584B1561-8434-71B1-7DBF-6EC8475AFE1C}"/>
              </a:ext>
            </a:extLst>
          </p:cNvPr>
          <p:cNvSpPr txBox="1"/>
          <p:nvPr/>
        </p:nvSpPr>
        <p:spPr>
          <a:xfrm>
            <a:off x="1190846" y="3338619"/>
            <a:ext cx="4635795" cy="1815882"/>
          </a:xfrm>
          <a:prstGeom prst="rect">
            <a:avLst/>
          </a:prstGeom>
          <a:solidFill>
            <a:schemeClr val="accent5">
              <a:lumMod val="20000"/>
              <a:lumOff val="80000"/>
            </a:schemeClr>
          </a:solidFill>
          <a:ln>
            <a:solidFill>
              <a:schemeClr val="tx1"/>
            </a:solidFill>
          </a:ln>
        </p:spPr>
        <p:txBody>
          <a:bodyPr wrap="square" rtlCol="0">
            <a:spAutoFit/>
          </a:bodyPr>
          <a:lstStyle/>
          <a:p>
            <a:r>
              <a:rPr lang="en-GB" sz="1600" b="1" dirty="0">
                <a:latin typeface="Segoe UI Variable Text" pitchFamily="2" charset="0"/>
                <a:cs typeface="Segoe UI" panose="020B0502040204020203" pitchFamily="34" charset="0"/>
              </a:rPr>
              <a:t>What is the purpose of this attack?</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Stealing sensitive information</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Financial gain</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Disruption to services</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Gain control</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Unauthorised access to systems</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Spreading other malware</a:t>
            </a:r>
          </a:p>
        </p:txBody>
      </p:sp>
      <p:sp>
        <p:nvSpPr>
          <p:cNvPr id="9" name="TextBox 8">
            <a:extLst>
              <a:ext uri="{FF2B5EF4-FFF2-40B4-BE49-F238E27FC236}">
                <a16:creationId xmlns:a16="http://schemas.microsoft.com/office/drawing/2014/main" id="{5D1B4B57-E218-95B2-AA17-2CFBB9D569B5}"/>
              </a:ext>
            </a:extLst>
          </p:cNvPr>
          <p:cNvSpPr txBox="1"/>
          <p:nvPr/>
        </p:nvSpPr>
        <p:spPr>
          <a:xfrm>
            <a:off x="5954230" y="1707881"/>
            <a:ext cx="5174514" cy="338554"/>
          </a:xfrm>
          <a:prstGeom prst="rect">
            <a:avLst/>
          </a:prstGeom>
          <a:solidFill>
            <a:schemeClr val="bg1">
              <a:lumMod val="95000"/>
            </a:schemeClr>
          </a:solidFill>
          <a:ln>
            <a:solidFill>
              <a:schemeClr val="bg1">
                <a:lumMod val="95000"/>
              </a:schemeClr>
            </a:solidFill>
          </a:ln>
        </p:spPr>
        <p:txBody>
          <a:bodyPr wrap="square" rtlCol="0">
            <a:spAutoFit/>
          </a:bodyPr>
          <a:lstStyle/>
          <a:p>
            <a:pPr algn="ctr"/>
            <a:r>
              <a:rPr lang="en-GB" sz="1600" b="1" dirty="0">
                <a:latin typeface="Segoe UI Variable Text" pitchFamily="2" charset="0"/>
                <a:cs typeface="Segoe UI" panose="020B0502040204020203" pitchFamily="34" charset="0"/>
              </a:rPr>
              <a:t>Different types of malware</a:t>
            </a:r>
            <a:endParaRPr lang="en-GB" sz="1600" dirty="0">
              <a:latin typeface="Segoe UI Variable Text" pitchFamily="2" charset="0"/>
              <a:cs typeface="Segoe UI" panose="020B0502040204020203" pitchFamily="34" charset="0"/>
            </a:endParaRPr>
          </a:p>
        </p:txBody>
      </p:sp>
      <p:sp>
        <p:nvSpPr>
          <p:cNvPr id="17" name="TextBox 16">
            <a:extLst>
              <a:ext uri="{FF2B5EF4-FFF2-40B4-BE49-F238E27FC236}">
                <a16:creationId xmlns:a16="http://schemas.microsoft.com/office/drawing/2014/main" id="{29E7B436-07DD-B756-9376-3C64B493098C}"/>
              </a:ext>
            </a:extLst>
          </p:cNvPr>
          <p:cNvSpPr txBox="1"/>
          <p:nvPr/>
        </p:nvSpPr>
        <p:spPr>
          <a:xfrm>
            <a:off x="5954231" y="2213793"/>
            <a:ext cx="2530550" cy="830997"/>
          </a:xfrm>
          <a:prstGeom prst="rect">
            <a:avLst/>
          </a:prstGeom>
          <a:solidFill>
            <a:schemeClr val="accent4">
              <a:lumMod val="20000"/>
              <a:lumOff val="80000"/>
            </a:schemeClr>
          </a:solidFill>
        </p:spPr>
        <p:txBody>
          <a:bodyPr wrap="square">
            <a:spAutoFit/>
          </a:bodyPr>
          <a:lstStyle/>
          <a:p>
            <a:pPr algn="ctr"/>
            <a:r>
              <a:rPr lang="en-GB" sz="1600" b="1" dirty="0">
                <a:latin typeface="Segoe UI Variable Text" pitchFamily="2" charset="0"/>
              </a:rPr>
              <a:t>Virus</a:t>
            </a:r>
          </a:p>
          <a:p>
            <a:pPr algn="ctr"/>
            <a:r>
              <a:rPr lang="en-GB" sz="1600" dirty="0">
                <a:latin typeface="Segoe UI Variable Text" pitchFamily="2" charset="0"/>
              </a:rPr>
              <a:t>Spread and cause damage to systems.</a:t>
            </a:r>
          </a:p>
        </p:txBody>
      </p:sp>
      <p:sp>
        <p:nvSpPr>
          <p:cNvPr id="20" name="TextBox 19">
            <a:extLst>
              <a:ext uri="{FF2B5EF4-FFF2-40B4-BE49-F238E27FC236}">
                <a16:creationId xmlns:a16="http://schemas.microsoft.com/office/drawing/2014/main" id="{15860ED1-3CEC-4A1D-1A45-A7C933791241}"/>
              </a:ext>
            </a:extLst>
          </p:cNvPr>
          <p:cNvSpPr txBox="1"/>
          <p:nvPr/>
        </p:nvSpPr>
        <p:spPr>
          <a:xfrm>
            <a:off x="8598194" y="2213793"/>
            <a:ext cx="2530550" cy="1077218"/>
          </a:xfrm>
          <a:prstGeom prst="rect">
            <a:avLst/>
          </a:prstGeom>
          <a:solidFill>
            <a:schemeClr val="accent4">
              <a:lumMod val="20000"/>
              <a:lumOff val="80000"/>
            </a:schemeClr>
          </a:solidFill>
        </p:spPr>
        <p:txBody>
          <a:bodyPr wrap="square">
            <a:spAutoFit/>
          </a:bodyPr>
          <a:lstStyle/>
          <a:p>
            <a:pPr algn="ctr"/>
            <a:r>
              <a:rPr lang="en-GB" sz="1600" b="1" dirty="0">
                <a:latin typeface="Segoe UI Variable Text" pitchFamily="2" charset="0"/>
              </a:rPr>
              <a:t>Worms</a:t>
            </a:r>
          </a:p>
          <a:p>
            <a:pPr algn="ctr"/>
            <a:r>
              <a:rPr lang="en-GB" sz="1600" dirty="0">
                <a:latin typeface="Segoe UI Variable Text" pitchFamily="2" charset="0"/>
              </a:rPr>
              <a:t>Spread across networks and cause widespread damage or disruption.</a:t>
            </a:r>
          </a:p>
        </p:txBody>
      </p:sp>
      <p:sp>
        <p:nvSpPr>
          <p:cNvPr id="21" name="TextBox 20">
            <a:extLst>
              <a:ext uri="{FF2B5EF4-FFF2-40B4-BE49-F238E27FC236}">
                <a16:creationId xmlns:a16="http://schemas.microsoft.com/office/drawing/2014/main" id="{1640E5D7-7857-99AB-C6C1-B863243EE53E}"/>
              </a:ext>
            </a:extLst>
          </p:cNvPr>
          <p:cNvSpPr txBox="1"/>
          <p:nvPr/>
        </p:nvSpPr>
        <p:spPr>
          <a:xfrm>
            <a:off x="5954231" y="3153933"/>
            <a:ext cx="2530550" cy="1323439"/>
          </a:xfrm>
          <a:prstGeom prst="rect">
            <a:avLst/>
          </a:prstGeom>
          <a:solidFill>
            <a:schemeClr val="accent4">
              <a:lumMod val="20000"/>
              <a:lumOff val="80000"/>
            </a:schemeClr>
          </a:solidFill>
        </p:spPr>
        <p:txBody>
          <a:bodyPr wrap="square">
            <a:spAutoFit/>
          </a:bodyPr>
          <a:lstStyle/>
          <a:p>
            <a:pPr algn="ctr"/>
            <a:r>
              <a:rPr lang="en-GB" sz="1600" b="1" dirty="0">
                <a:latin typeface="Segoe UI Variable Text" pitchFamily="2" charset="0"/>
              </a:rPr>
              <a:t>Trojan</a:t>
            </a:r>
          </a:p>
          <a:p>
            <a:pPr algn="ctr"/>
            <a:r>
              <a:rPr lang="en-GB" sz="1600" dirty="0">
                <a:latin typeface="Segoe UI Variable Text" pitchFamily="2" charset="0"/>
              </a:rPr>
              <a:t>Gain unauthorised access or perform malicious activities under the guise of legitimate software.</a:t>
            </a:r>
          </a:p>
        </p:txBody>
      </p:sp>
      <p:sp>
        <p:nvSpPr>
          <p:cNvPr id="23" name="TextBox 22">
            <a:extLst>
              <a:ext uri="{FF2B5EF4-FFF2-40B4-BE49-F238E27FC236}">
                <a16:creationId xmlns:a16="http://schemas.microsoft.com/office/drawing/2014/main" id="{7BFD01A8-3B88-0873-F9F0-3CA9DFDD264F}"/>
              </a:ext>
            </a:extLst>
          </p:cNvPr>
          <p:cNvSpPr txBox="1"/>
          <p:nvPr/>
        </p:nvSpPr>
        <p:spPr>
          <a:xfrm>
            <a:off x="8598194" y="3400154"/>
            <a:ext cx="2530550" cy="1323439"/>
          </a:xfrm>
          <a:prstGeom prst="rect">
            <a:avLst/>
          </a:prstGeom>
          <a:solidFill>
            <a:schemeClr val="accent4">
              <a:lumMod val="20000"/>
              <a:lumOff val="80000"/>
            </a:schemeClr>
          </a:solidFill>
        </p:spPr>
        <p:txBody>
          <a:bodyPr wrap="square">
            <a:spAutoFit/>
          </a:bodyPr>
          <a:lstStyle/>
          <a:p>
            <a:pPr algn="ctr"/>
            <a:r>
              <a:rPr lang="en-GB" sz="1600" b="1" dirty="0">
                <a:latin typeface="Segoe UI Variable Text" pitchFamily="2" charset="0"/>
              </a:rPr>
              <a:t>Ransomware</a:t>
            </a:r>
          </a:p>
          <a:p>
            <a:pPr algn="ctr"/>
            <a:r>
              <a:rPr lang="en-GB" sz="1600" dirty="0">
                <a:latin typeface="Segoe UI Variable Text" pitchFamily="2" charset="0"/>
              </a:rPr>
              <a:t>Extort money from victims by encrypting their data and demanding a ransom for decryption.</a:t>
            </a:r>
          </a:p>
        </p:txBody>
      </p:sp>
      <p:sp>
        <p:nvSpPr>
          <p:cNvPr id="24" name="TextBox 23">
            <a:extLst>
              <a:ext uri="{FF2B5EF4-FFF2-40B4-BE49-F238E27FC236}">
                <a16:creationId xmlns:a16="http://schemas.microsoft.com/office/drawing/2014/main" id="{EC8EF9D5-DF52-F89D-2E32-94B942B40EA1}"/>
              </a:ext>
            </a:extLst>
          </p:cNvPr>
          <p:cNvSpPr txBox="1"/>
          <p:nvPr/>
        </p:nvSpPr>
        <p:spPr>
          <a:xfrm>
            <a:off x="5954231" y="4586515"/>
            <a:ext cx="2530550" cy="1077218"/>
          </a:xfrm>
          <a:prstGeom prst="rect">
            <a:avLst/>
          </a:prstGeom>
          <a:solidFill>
            <a:schemeClr val="accent4">
              <a:lumMod val="20000"/>
              <a:lumOff val="80000"/>
            </a:schemeClr>
          </a:solidFill>
        </p:spPr>
        <p:txBody>
          <a:bodyPr wrap="square">
            <a:spAutoFit/>
          </a:bodyPr>
          <a:lstStyle/>
          <a:p>
            <a:pPr algn="ctr"/>
            <a:r>
              <a:rPr lang="en-GB" sz="1600" b="1" dirty="0">
                <a:latin typeface="Segoe UI Variable Text" pitchFamily="2" charset="0"/>
              </a:rPr>
              <a:t>Spyware</a:t>
            </a:r>
          </a:p>
          <a:p>
            <a:pPr algn="ctr"/>
            <a:r>
              <a:rPr lang="en-GB" sz="1600" dirty="0">
                <a:latin typeface="Segoe UI Variable Text" pitchFamily="2" charset="0"/>
              </a:rPr>
              <a:t>Secretly monitor and collect information from users.</a:t>
            </a:r>
          </a:p>
        </p:txBody>
      </p:sp>
      <p:sp>
        <p:nvSpPr>
          <p:cNvPr id="25" name="TextBox 24">
            <a:extLst>
              <a:ext uri="{FF2B5EF4-FFF2-40B4-BE49-F238E27FC236}">
                <a16:creationId xmlns:a16="http://schemas.microsoft.com/office/drawing/2014/main" id="{43C96EC8-2091-6E84-F7F3-1A4CA5ED0E76}"/>
              </a:ext>
            </a:extLst>
          </p:cNvPr>
          <p:cNvSpPr txBox="1"/>
          <p:nvPr/>
        </p:nvSpPr>
        <p:spPr>
          <a:xfrm>
            <a:off x="8598194" y="4832736"/>
            <a:ext cx="2530550" cy="1323439"/>
          </a:xfrm>
          <a:prstGeom prst="rect">
            <a:avLst/>
          </a:prstGeom>
          <a:solidFill>
            <a:schemeClr val="accent4">
              <a:lumMod val="20000"/>
              <a:lumOff val="80000"/>
            </a:schemeClr>
          </a:solidFill>
        </p:spPr>
        <p:txBody>
          <a:bodyPr wrap="square">
            <a:spAutoFit/>
          </a:bodyPr>
          <a:lstStyle/>
          <a:p>
            <a:pPr algn="ctr"/>
            <a:r>
              <a:rPr lang="en-GB" sz="1600" b="1" dirty="0">
                <a:latin typeface="Segoe UI Variable Text" pitchFamily="2" charset="0"/>
              </a:rPr>
              <a:t>Adware</a:t>
            </a:r>
          </a:p>
          <a:p>
            <a:pPr algn="ctr"/>
            <a:r>
              <a:rPr lang="en-GB" sz="1600" dirty="0">
                <a:latin typeface="Segoe UI Variable Text" pitchFamily="2" charset="0"/>
              </a:rPr>
              <a:t>Display unwanted advertisements and potentially collect marketing data.</a:t>
            </a:r>
          </a:p>
        </p:txBody>
      </p:sp>
    </p:spTree>
    <p:extLst>
      <p:ext uri="{BB962C8B-B14F-4D97-AF65-F5344CB8AC3E}">
        <p14:creationId xmlns:p14="http://schemas.microsoft.com/office/powerpoint/2010/main" val="2946013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EC9F95-D315-32C0-AD2E-09D0E11AACAD}"/>
              </a:ext>
            </a:extLst>
          </p:cNvPr>
          <p:cNvSpPr/>
          <p:nvPr/>
        </p:nvSpPr>
        <p:spPr>
          <a:xfrm>
            <a:off x="967563" y="637953"/>
            <a:ext cx="10334846" cy="5699052"/>
          </a:xfrm>
          <a:prstGeom prst="rect">
            <a:avLst/>
          </a:prstGeom>
          <a:solidFill>
            <a:schemeClr val="bg1">
              <a:alpha val="94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5F7C395-0B61-E879-DCA9-9E6BB750F08C}"/>
              </a:ext>
            </a:extLst>
          </p:cNvPr>
          <p:cNvSpPr txBox="1"/>
          <p:nvPr/>
        </p:nvSpPr>
        <p:spPr>
          <a:xfrm>
            <a:off x="1190848" y="965859"/>
            <a:ext cx="9634930" cy="646331"/>
          </a:xfrm>
          <a:prstGeom prst="rect">
            <a:avLst/>
          </a:prstGeom>
          <a:noFill/>
          <a:ln>
            <a:noFill/>
          </a:ln>
        </p:spPr>
        <p:txBody>
          <a:bodyPr wrap="square" rtlCol="0">
            <a:spAutoFit/>
          </a:bodyPr>
          <a:lstStyle/>
          <a:p>
            <a:pPr algn="ctr"/>
            <a:r>
              <a:rPr lang="en-GB" sz="3600" b="1" dirty="0">
                <a:latin typeface="Segoe UI Black" panose="020B0A02040204020203" pitchFamily="34" charset="0"/>
                <a:ea typeface="Segoe UI Black" panose="020B0A02040204020203" pitchFamily="34" charset="0"/>
                <a:cs typeface="Segoe UI" panose="020B0502040204020203" pitchFamily="34" charset="0"/>
              </a:rPr>
              <a:t>Brute force attacks</a:t>
            </a:r>
          </a:p>
        </p:txBody>
      </p:sp>
      <p:sp>
        <p:nvSpPr>
          <p:cNvPr id="3" name="Rectangle 2">
            <a:extLst>
              <a:ext uri="{FF2B5EF4-FFF2-40B4-BE49-F238E27FC236}">
                <a16:creationId xmlns:a16="http://schemas.microsoft.com/office/drawing/2014/main" id="{4D6C614D-91F4-42F9-7F89-16A1B7F3C27A}"/>
              </a:ext>
            </a:extLst>
          </p:cNvPr>
          <p:cNvSpPr/>
          <p:nvPr/>
        </p:nvSpPr>
        <p:spPr>
          <a:xfrm>
            <a:off x="1190846" y="1707882"/>
            <a:ext cx="4136408" cy="156184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Key terms</a:t>
            </a:r>
            <a:endParaRPr lang="en-GB" sz="1600" dirty="0">
              <a:solidFill>
                <a:schemeClr val="tx1"/>
              </a:solidFill>
              <a:latin typeface="Segoe UI Variable Text" pitchFamily="2" charset="0"/>
              <a:cs typeface="Segoe UI" panose="020B0502040204020203" pitchFamily="34" charset="0"/>
            </a:endParaRPr>
          </a:p>
          <a:p>
            <a:r>
              <a:rPr lang="en-GB" sz="1600" dirty="0">
                <a:solidFill>
                  <a:schemeClr val="tx1"/>
                </a:solidFill>
                <a:latin typeface="Segoe UI Variable Text" pitchFamily="2" charset="0"/>
                <a:cs typeface="Segoe UI" panose="020B0502040204020203" pitchFamily="34" charset="0"/>
              </a:rPr>
              <a:t>A </a:t>
            </a:r>
            <a:r>
              <a:rPr lang="en-GB" sz="1600" b="1" dirty="0">
                <a:solidFill>
                  <a:schemeClr val="tx1"/>
                </a:solidFill>
                <a:latin typeface="Segoe UI Variable Text" pitchFamily="2" charset="0"/>
                <a:cs typeface="Segoe UI" panose="020B0502040204020203" pitchFamily="34" charset="0"/>
              </a:rPr>
              <a:t>brute force attack </a:t>
            </a:r>
            <a:r>
              <a:rPr lang="en-GB" sz="1600" dirty="0">
                <a:solidFill>
                  <a:schemeClr val="tx1"/>
                </a:solidFill>
                <a:latin typeface="Segoe UI Variable Text" pitchFamily="2" charset="0"/>
                <a:cs typeface="Segoe UI" panose="020B0502040204020203" pitchFamily="34" charset="0"/>
              </a:rPr>
              <a:t>is a method used to gain unauthorised access to a system by systematically trying every possible combination of passwords or keys until the correct one is found. </a:t>
            </a:r>
          </a:p>
        </p:txBody>
      </p:sp>
      <p:sp>
        <p:nvSpPr>
          <p:cNvPr id="4" name="TextBox 3">
            <a:extLst>
              <a:ext uri="{FF2B5EF4-FFF2-40B4-BE49-F238E27FC236}">
                <a16:creationId xmlns:a16="http://schemas.microsoft.com/office/drawing/2014/main" id="{63AA2A76-FF64-323F-2C2A-B1BD0FC78CF6}"/>
              </a:ext>
            </a:extLst>
          </p:cNvPr>
          <p:cNvSpPr txBox="1"/>
          <p:nvPr/>
        </p:nvSpPr>
        <p:spPr>
          <a:xfrm>
            <a:off x="1190845" y="3398836"/>
            <a:ext cx="4136409" cy="830997"/>
          </a:xfrm>
          <a:prstGeom prst="rect">
            <a:avLst/>
          </a:prstGeom>
          <a:solidFill>
            <a:schemeClr val="accent5">
              <a:lumMod val="20000"/>
              <a:lumOff val="80000"/>
            </a:schemeClr>
          </a:solidFill>
          <a:ln>
            <a:solidFill>
              <a:schemeClr val="tx1"/>
            </a:solidFill>
          </a:ln>
        </p:spPr>
        <p:txBody>
          <a:bodyPr wrap="square" rtlCol="0">
            <a:spAutoFit/>
          </a:bodyPr>
          <a:lstStyle/>
          <a:p>
            <a:r>
              <a:rPr lang="en-GB" sz="1600" b="1" dirty="0">
                <a:latin typeface="Segoe UI Variable Text" pitchFamily="2" charset="0"/>
                <a:cs typeface="Segoe UI" panose="020B0502040204020203" pitchFamily="34" charset="0"/>
              </a:rPr>
              <a:t>What is the purpose of this attack?</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Gain unauthorised access</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Exploiting system vulnerabilities</a:t>
            </a:r>
          </a:p>
        </p:txBody>
      </p:sp>
      <p:sp>
        <p:nvSpPr>
          <p:cNvPr id="6" name="TextBox 5">
            <a:extLst>
              <a:ext uri="{FF2B5EF4-FFF2-40B4-BE49-F238E27FC236}">
                <a16:creationId xmlns:a16="http://schemas.microsoft.com/office/drawing/2014/main" id="{B0462889-404C-D4C0-9357-A49A7A8DCDC0}"/>
              </a:ext>
            </a:extLst>
          </p:cNvPr>
          <p:cNvSpPr txBox="1"/>
          <p:nvPr/>
        </p:nvSpPr>
        <p:spPr>
          <a:xfrm>
            <a:off x="5550537" y="1707882"/>
            <a:ext cx="5549854" cy="338554"/>
          </a:xfrm>
          <a:prstGeom prst="rect">
            <a:avLst/>
          </a:prstGeom>
          <a:solidFill>
            <a:schemeClr val="bg1">
              <a:lumMod val="95000"/>
            </a:schemeClr>
          </a:solidFill>
          <a:ln>
            <a:solidFill>
              <a:schemeClr val="bg1">
                <a:lumMod val="95000"/>
              </a:schemeClr>
            </a:solidFill>
          </a:ln>
        </p:spPr>
        <p:txBody>
          <a:bodyPr wrap="square" rtlCol="0">
            <a:spAutoFit/>
          </a:bodyPr>
          <a:lstStyle/>
          <a:p>
            <a:pPr algn="ctr"/>
            <a:r>
              <a:rPr lang="en-GB" sz="1600" b="1" dirty="0">
                <a:latin typeface="Segoe UI Variable Text" pitchFamily="2" charset="0"/>
                <a:cs typeface="Segoe UI" panose="020B0502040204020203" pitchFamily="34" charset="0"/>
              </a:rPr>
              <a:t>Worked example</a:t>
            </a:r>
            <a:endParaRPr lang="en-GB" sz="1600" dirty="0">
              <a:latin typeface="Segoe UI Variable Text" pitchFamily="2" charset="0"/>
              <a:cs typeface="Segoe UI" panose="020B0502040204020203" pitchFamily="34" charset="0"/>
            </a:endParaRPr>
          </a:p>
        </p:txBody>
      </p:sp>
      <p:sp>
        <p:nvSpPr>
          <p:cNvPr id="13" name="TextBox 12">
            <a:extLst>
              <a:ext uri="{FF2B5EF4-FFF2-40B4-BE49-F238E27FC236}">
                <a16:creationId xmlns:a16="http://schemas.microsoft.com/office/drawing/2014/main" id="{B127574E-F20E-B03A-5463-1C3915A05590}"/>
              </a:ext>
            </a:extLst>
          </p:cNvPr>
          <p:cNvSpPr txBox="1"/>
          <p:nvPr/>
        </p:nvSpPr>
        <p:spPr>
          <a:xfrm>
            <a:off x="1190844" y="4339658"/>
            <a:ext cx="4136409" cy="1077218"/>
          </a:xfrm>
          <a:prstGeom prst="rect">
            <a:avLst/>
          </a:prstGeom>
          <a:solidFill>
            <a:schemeClr val="accent4">
              <a:lumMod val="20000"/>
              <a:lumOff val="80000"/>
            </a:schemeClr>
          </a:solidFill>
          <a:ln>
            <a:solidFill>
              <a:schemeClr val="tx1"/>
            </a:solidFill>
          </a:ln>
        </p:spPr>
        <p:txBody>
          <a:bodyPr wrap="square" rtlCol="0">
            <a:spAutoFit/>
          </a:bodyPr>
          <a:lstStyle/>
          <a:p>
            <a:r>
              <a:rPr lang="en-GB" sz="1600" b="1" dirty="0">
                <a:latin typeface="Segoe UI Variable Text" pitchFamily="2" charset="0"/>
                <a:cs typeface="Segoe UI" panose="020B0502040204020203" pitchFamily="34" charset="0"/>
              </a:rPr>
              <a:t>How is it used?</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Password cracking</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Exhaustive key search</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PIN cracking</a:t>
            </a:r>
          </a:p>
        </p:txBody>
      </p:sp>
      <p:pic>
        <p:nvPicPr>
          <p:cNvPr id="7" name="Picture 6">
            <a:extLst>
              <a:ext uri="{FF2B5EF4-FFF2-40B4-BE49-F238E27FC236}">
                <a16:creationId xmlns:a16="http://schemas.microsoft.com/office/drawing/2014/main" id="{A8CDA47B-9EC6-B202-A8C7-65168A971ED0}"/>
              </a:ext>
            </a:extLst>
          </p:cNvPr>
          <p:cNvPicPr>
            <a:picLocks noChangeAspect="1"/>
          </p:cNvPicPr>
          <p:nvPr/>
        </p:nvPicPr>
        <p:blipFill>
          <a:blip r:embed="rId2"/>
          <a:stretch>
            <a:fillRect/>
          </a:stretch>
        </p:blipFill>
        <p:spPr>
          <a:xfrm>
            <a:off x="5405227" y="2011758"/>
            <a:ext cx="5819209" cy="2799808"/>
          </a:xfrm>
          <a:prstGeom prst="rect">
            <a:avLst/>
          </a:prstGeom>
        </p:spPr>
      </p:pic>
      <p:sp>
        <p:nvSpPr>
          <p:cNvPr id="9" name="TextBox 8">
            <a:extLst>
              <a:ext uri="{FF2B5EF4-FFF2-40B4-BE49-F238E27FC236}">
                <a16:creationId xmlns:a16="http://schemas.microsoft.com/office/drawing/2014/main" id="{77757D23-172B-8733-09FA-4C88E3BF1938}"/>
              </a:ext>
            </a:extLst>
          </p:cNvPr>
          <p:cNvSpPr txBox="1"/>
          <p:nvPr/>
        </p:nvSpPr>
        <p:spPr>
          <a:xfrm>
            <a:off x="5550534" y="5061144"/>
            <a:ext cx="4614192" cy="830997"/>
          </a:xfrm>
          <a:prstGeom prst="rect">
            <a:avLst/>
          </a:prstGeom>
          <a:solidFill>
            <a:schemeClr val="bg1"/>
          </a:solidFill>
          <a:ln>
            <a:solidFill>
              <a:schemeClr val="tx1"/>
            </a:solidFill>
          </a:ln>
        </p:spPr>
        <p:txBody>
          <a:bodyPr wrap="square" rtlCol="0">
            <a:spAutoFit/>
          </a:bodyPr>
          <a:lstStyle/>
          <a:p>
            <a:r>
              <a:rPr lang="en-GB" sz="1600" dirty="0">
                <a:latin typeface="Segoe UI Variable Text" pitchFamily="2" charset="0"/>
              </a:rPr>
              <a:t>An attacker would use a computer system to automatically generate a series of usernames and passwords that can be guessed.</a:t>
            </a:r>
          </a:p>
        </p:txBody>
      </p:sp>
      <p:cxnSp>
        <p:nvCxnSpPr>
          <p:cNvPr id="14" name="Straight Arrow Connector 13">
            <a:extLst>
              <a:ext uri="{FF2B5EF4-FFF2-40B4-BE49-F238E27FC236}">
                <a16:creationId xmlns:a16="http://schemas.microsoft.com/office/drawing/2014/main" id="{1C95BC34-E76C-531A-6E02-F03B95AC82FD}"/>
              </a:ext>
            </a:extLst>
          </p:cNvPr>
          <p:cNvCxnSpPr>
            <a:cxnSpLocks/>
            <a:stCxn id="9" idx="0"/>
          </p:cNvCxnSpPr>
          <p:nvPr/>
        </p:nvCxnSpPr>
        <p:spPr>
          <a:xfrm flipH="1" flipV="1">
            <a:off x="7527851" y="3923414"/>
            <a:ext cx="329779" cy="11377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4157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EC9F95-D315-32C0-AD2E-09D0E11AACAD}"/>
              </a:ext>
            </a:extLst>
          </p:cNvPr>
          <p:cNvSpPr/>
          <p:nvPr/>
        </p:nvSpPr>
        <p:spPr>
          <a:xfrm>
            <a:off x="967563" y="637953"/>
            <a:ext cx="10334846" cy="5699052"/>
          </a:xfrm>
          <a:prstGeom prst="rect">
            <a:avLst/>
          </a:prstGeom>
          <a:solidFill>
            <a:schemeClr val="bg1">
              <a:alpha val="94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5F7C395-0B61-E879-DCA9-9E6BB750F08C}"/>
              </a:ext>
            </a:extLst>
          </p:cNvPr>
          <p:cNvSpPr txBox="1"/>
          <p:nvPr/>
        </p:nvSpPr>
        <p:spPr>
          <a:xfrm>
            <a:off x="1190848" y="965859"/>
            <a:ext cx="9634930" cy="646331"/>
          </a:xfrm>
          <a:prstGeom prst="rect">
            <a:avLst/>
          </a:prstGeom>
          <a:noFill/>
          <a:ln>
            <a:noFill/>
          </a:ln>
        </p:spPr>
        <p:txBody>
          <a:bodyPr wrap="square" rtlCol="0">
            <a:spAutoFit/>
          </a:bodyPr>
          <a:lstStyle/>
          <a:p>
            <a:pPr algn="ctr"/>
            <a:r>
              <a:rPr lang="en-GB" sz="3600" b="1" dirty="0">
                <a:latin typeface="Segoe UI Black" panose="020B0A02040204020203" pitchFamily="34" charset="0"/>
                <a:ea typeface="Segoe UI Black" panose="020B0A02040204020203" pitchFamily="34" charset="0"/>
                <a:cs typeface="Segoe UI" panose="020B0502040204020203" pitchFamily="34" charset="0"/>
              </a:rPr>
              <a:t>Denial of service attacks</a:t>
            </a:r>
          </a:p>
        </p:txBody>
      </p:sp>
      <p:sp>
        <p:nvSpPr>
          <p:cNvPr id="3" name="Rectangle 2">
            <a:extLst>
              <a:ext uri="{FF2B5EF4-FFF2-40B4-BE49-F238E27FC236}">
                <a16:creationId xmlns:a16="http://schemas.microsoft.com/office/drawing/2014/main" id="{4D6C614D-91F4-42F9-7F89-16A1B7F3C27A}"/>
              </a:ext>
            </a:extLst>
          </p:cNvPr>
          <p:cNvSpPr/>
          <p:nvPr/>
        </p:nvSpPr>
        <p:spPr>
          <a:xfrm>
            <a:off x="1190846" y="1707882"/>
            <a:ext cx="4905154" cy="2081269"/>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Key terms</a:t>
            </a:r>
            <a:endParaRPr lang="en-GB" sz="1600" dirty="0">
              <a:solidFill>
                <a:schemeClr val="tx1"/>
              </a:solidFill>
              <a:latin typeface="Segoe UI Variable Text" pitchFamily="2" charset="0"/>
              <a:cs typeface="Segoe UI" panose="020B0502040204020203" pitchFamily="34" charset="0"/>
            </a:endParaRPr>
          </a:p>
          <a:p>
            <a:pPr marL="285750" indent="-285750">
              <a:buFont typeface="Arial" panose="020B0604020202020204" pitchFamily="34" charset="0"/>
              <a:buChar char="•"/>
            </a:pPr>
            <a:r>
              <a:rPr lang="en-GB" sz="1600" dirty="0">
                <a:solidFill>
                  <a:schemeClr val="tx1"/>
                </a:solidFill>
                <a:latin typeface="Segoe UI Variable Text" pitchFamily="2" charset="0"/>
                <a:cs typeface="Segoe UI" panose="020B0502040204020203" pitchFamily="34" charset="0"/>
              </a:rPr>
              <a:t>A </a:t>
            </a:r>
            <a:r>
              <a:rPr lang="en-GB" sz="1600" b="1" dirty="0">
                <a:solidFill>
                  <a:schemeClr val="tx1"/>
                </a:solidFill>
                <a:latin typeface="Segoe UI Variable Text" pitchFamily="2" charset="0"/>
                <a:cs typeface="Segoe UI" panose="020B0502040204020203" pitchFamily="34" charset="0"/>
              </a:rPr>
              <a:t>denial of service (DoS) </a:t>
            </a:r>
            <a:r>
              <a:rPr lang="en-GB" sz="1600" dirty="0">
                <a:solidFill>
                  <a:schemeClr val="tx1"/>
                </a:solidFill>
                <a:latin typeface="Segoe UI Variable Text" pitchFamily="2" charset="0"/>
                <a:cs typeface="Segoe UI" panose="020B0502040204020203" pitchFamily="34" charset="0"/>
              </a:rPr>
              <a:t>attack is a malicious attempt to disrupt the normal functioning of a targeted server, service, or network by overwhelming it with a flood of internet traffic. </a:t>
            </a:r>
          </a:p>
          <a:p>
            <a:pPr marL="285750" indent="-285750">
              <a:buFont typeface="Arial" panose="020B0604020202020204" pitchFamily="34" charset="0"/>
              <a:buChar char="•"/>
            </a:pPr>
            <a:r>
              <a:rPr lang="en-GB" sz="1600" dirty="0">
                <a:solidFill>
                  <a:schemeClr val="tx1"/>
                </a:solidFill>
                <a:latin typeface="Segoe UI Variable Text" pitchFamily="2" charset="0"/>
                <a:cs typeface="Segoe UI" panose="020B0502040204020203" pitchFamily="34" charset="0"/>
              </a:rPr>
              <a:t>This flood of traffic can exhaust the resources of the target, making it unable to respond to legitimate requests from users.</a:t>
            </a:r>
          </a:p>
        </p:txBody>
      </p:sp>
      <p:sp>
        <p:nvSpPr>
          <p:cNvPr id="4" name="TextBox 3">
            <a:extLst>
              <a:ext uri="{FF2B5EF4-FFF2-40B4-BE49-F238E27FC236}">
                <a16:creationId xmlns:a16="http://schemas.microsoft.com/office/drawing/2014/main" id="{63AA2A76-FF64-323F-2C2A-B1BD0FC78CF6}"/>
              </a:ext>
            </a:extLst>
          </p:cNvPr>
          <p:cNvSpPr txBox="1"/>
          <p:nvPr/>
        </p:nvSpPr>
        <p:spPr>
          <a:xfrm>
            <a:off x="1190845" y="3918258"/>
            <a:ext cx="4905155" cy="1077218"/>
          </a:xfrm>
          <a:prstGeom prst="rect">
            <a:avLst/>
          </a:prstGeom>
          <a:solidFill>
            <a:schemeClr val="accent5">
              <a:lumMod val="20000"/>
              <a:lumOff val="80000"/>
            </a:schemeClr>
          </a:solidFill>
          <a:ln>
            <a:solidFill>
              <a:schemeClr val="tx1"/>
            </a:solidFill>
          </a:ln>
        </p:spPr>
        <p:txBody>
          <a:bodyPr wrap="square" rtlCol="0">
            <a:spAutoFit/>
          </a:bodyPr>
          <a:lstStyle/>
          <a:p>
            <a:r>
              <a:rPr lang="en-GB" sz="1600" b="1" dirty="0">
                <a:latin typeface="Segoe UI Variable Text" pitchFamily="2" charset="0"/>
                <a:cs typeface="Segoe UI" panose="020B0502040204020203" pitchFamily="34" charset="0"/>
              </a:rPr>
              <a:t>What is the purpose of this attack?</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Disrupt services</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Financial damage</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Reputation damage</a:t>
            </a:r>
          </a:p>
        </p:txBody>
      </p:sp>
      <p:sp>
        <p:nvSpPr>
          <p:cNvPr id="6" name="TextBox 5">
            <a:extLst>
              <a:ext uri="{FF2B5EF4-FFF2-40B4-BE49-F238E27FC236}">
                <a16:creationId xmlns:a16="http://schemas.microsoft.com/office/drawing/2014/main" id="{B0462889-404C-D4C0-9357-A49A7A8DCDC0}"/>
              </a:ext>
            </a:extLst>
          </p:cNvPr>
          <p:cNvSpPr txBox="1"/>
          <p:nvPr/>
        </p:nvSpPr>
        <p:spPr>
          <a:xfrm>
            <a:off x="6223591" y="1707882"/>
            <a:ext cx="4777563" cy="338554"/>
          </a:xfrm>
          <a:prstGeom prst="rect">
            <a:avLst/>
          </a:prstGeom>
          <a:solidFill>
            <a:schemeClr val="bg1">
              <a:lumMod val="95000"/>
            </a:schemeClr>
          </a:solidFill>
          <a:ln>
            <a:solidFill>
              <a:schemeClr val="bg1">
                <a:lumMod val="95000"/>
              </a:schemeClr>
            </a:solidFill>
          </a:ln>
        </p:spPr>
        <p:txBody>
          <a:bodyPr wrap="square" rtlCol="0">
            <a:spAutoFit/>
          </a:bodyPr>
          <a:lstStyle/>
          <a:p>
            <a:pPr algn="ctr"/>
            <a:r>
              <a:rPr lang="en-GB" sz="1600" b="1" dirty="0">
                <a:latin typeface="Segoe UI Variable Text" pitchFamily="2" charset="0"/>
                <a:cs typeface="Segoe UI" panose="020B0502040204020203" pitchFamily="34" charset="0"/>
              </a:rPr>
              <a:t>DDoS attack explained</a:t>
            </a:r>
            <a:endParaRPr lang="en-GB" sz="1600" dirty="0">
              <a:latin typeface="Segoe UI Variable Text" pitchFamily="2" charset="0"/>
              <a:cs typeface="Segoe UI" panose="020B0502040204020203" pitchFamily="34" charset="0"/>
            </a:endParaRPr>
          </a:p>
        </p:txBody>
      </p:sp>
      <p:pic>
        <p:nvPicPr>
          <p:cNvPr id="7" name="Online Media 6" title="DDoS Attack Explained">
            <a:hlinkClick r:id="" action="ppaction://media"/>
            <a:extLst>
              <a:ext uri="{FF2B5EF4-FFF2-40B4-BE49-F238E27FC236}">
                <a16:creationId xmlns:a16="http://schemas.microsoft.com/office/drawing/2014/main" id="{96AC1F3F-E044-11AD-F90A-F8ABFC3B3177}"/>
              </a:ext>
            </a:extLst>
          </p:cNvPr>
          <p:cNvPicPr>
            <a:picLocks noRot="1" noChangeAspect="1"/>
          </p:cNvPicPr>
          <p:nvPr>
            <a:videoFile r:link="rId1"/>
          </p:nvPr>
        </p:nvPicPr>
        <p:blipFill>
          <a:blip r:embed="rId3"/>
          <a:stretch>
            <a:fillRect/>
          </a:stretch>
        </p:blipFill>
        <p:spPr>
          <a:xfrm>
            <a:off x="6237766" y="2142128"/>
            <a:ext cx="4777563" cy="3583172"/>
          </a:xfrm>
          <a:prstGeom prst="rect">
            <a:avLst/>
          </a:prstGeom>
        </p:spPr>
      </p:pic>
      <p:sp>
        <p:nvSpPr>
          <p:cNvPr id="8" name="TextBox 7">
            <a:extLst>
              <a:ext uri="{FF2B5EF4-FFF2-40B4-BE49-F238E27FC236}">
                <a16:creationId xmlns:a16="http://schemas.microsoft.com/office/drawing/2014/main" id="{74BD3EE9-7B4D-F5B1-AB6C-3DAA76281FE7}"/>
              </a:ext>
            </a:extLst>
          </p:cNvPr>
          <p:cNvSpPr txBox="1"/>
          <p:nvPr/>
        </p:nvSpPr>
        <p:spPr>
          <a:xfrm>
            <a:off x="1176671" y="5150118"/>
            <a:ext cx="4905155" cy="584775"/>
          </a:xfrm>
          <a:prstGeom prst="rect">
            <a:avLst/>
          </a:prstGeom>
          <a:solidFill>
            <a:schemeClr val="accent4">
              <a:lumMod val="20000"/>
              <a:lumOff val="80000"/>
            </a:schemeClr>
          </a:solidFill>
          <a:ln>
            <a:solidFill>
              <a:schemeClr val="tx1"/>
            </a:solidFill>
          </a:ln>
        </p:spPr>
        <p:txBody>
          <a:bodyPr wrap="square" rtlCol="0">
            <a:spAutoFit/>
          </a:bodyPr>
          <a:lstStyle/>
          <a:p>
            <a:r>
              <a:rPr lang="en-GB" sz="1600" b="1" dirty="0">
                <a:latin typeface="Segoe UI Variable Text" pitchFamily="2" charset="0"/>
                <a:cs typeface="Segoe UI" panose="020B0502040204020203" pitchFamily="34" charset="0"/>
              </a:rPr>
              <a:t>DDoS attack </a:t>
            </a:r>
            <a:r>
              <a:rPr lang="en-GB" sz="1600" dirty="0">
                <a:latin typeface="Segoe UI Variable Text" pitchFamily="2" charset="0"/>
                <a:cs typeface="Segoe UI" panose="020B0502040204020203" pitchFamily="34" charset="0"/>
              </a:rPr>
              <a:t>is a distributed denial of service attack that takes place from different sources.</a:t>
            </a:r>
          </a:p>
        </p:txBody>
      </p:sp>
    </p:spTree>
    <p:extLst>
      <p:ext uri="{BB962C8B-B14F-4D97-AF65-F5344CB8AC3E}">
        <p14:creationId xmlns:p14="http://schemas.microsoft.com/office/powerpoint/2010/main" val="171022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EC9F95-D315-32C0-AD2E-09D0E11AACAD}"/>
              </a:ext>
            </a:extLst>
          </p:cNvPr>
          <p:cNvSpPr/>
          <p:nvPr/>
        </p:nvSpPr>
        <p:spPr>
          <a:xfrm>
            <a:off x="967563" y="637953"/>
            <a:ext cx="10334846" cy="5699052"/>
          </a:xfrm>
          <a:prstGeom prst="rect">
            <a:avLst/>
          </a:prstGeom>
          <a:solidFill>
            <a:schemeClr val="bg1">
              <a:alpha val="94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5F7C395-0B61-E879-DCA9-9E6BB750F08C}"/>
              </a:ext>
            </a:extLst>
          </p:cNvPr>
          <p:cNvSpPr txBox="1"/>
          <p:nvPr/>
        </p:nvSpPr>
        <p:spPr>
          <a:xfrm>
            <a:off x="1190848" y="965859"/>
            <a:ext cx="9634930" cy="646331"/>
          </a:xfrm>
          <a:prstGeom prst="rect">
            <a:avLst/>
          </a:prstGeom>
          <a:noFill/>
          <a:ln>
            <a:noFill/>
          </a:ln>
        </p:spPr>
        <p:txBody>
          <a:bodyPr wrap="square" rtlCol="0">
            <a:spAutoFit/>
          </a:bodyPr>
          <a:lstStyle/>
          <a:p>
            <a:pPr algn="ctr"/>
            <a:r>
              <a:rPr lang="en-GB" sz="3600" b="1" dirty="0">
                <a:latin typeface="Segoe UI Black" panose="020B0A02040204020203" pitchFamily="34" charset="0"/>
                <a:ea typeface="Segoe UI Black" panose="020B0A02040204020203" pitchFamily="34" charset="0"/>
                <a:cs typeface="Segoe UI" panose="020B0502040204020203" pitchFamily="34" charset="0"/>
              </a:rPr>
              <a:t>Data interception and theft</a:t>
            </a:r>
          </a:p>
        </p:txBody>
      </p:sp>
      <p:sp>
        <p:nvSpPr>
          <p:cNvPr id="3" name="Rectangle 2">
            <a:extLst>
              <a:ext uri="{FF2B5EF4-FFF2-40B4-BE49-F238E27FC236}">
                <a16:creationId xmlns:a16="http://schemas.microsoft.com/office/drawing/2014/main" id="{4D6C614D-91F4-42F9-7F89-16A1B7F3C27A}"/>
              </a:ext>
            </a:extLst>
          </p:cNvPr>
          <p:cNvSpPr/>
          <p:nvPr/>
        </p:nvSpPr>
        <p:spPr>
          <a:xfrm>
            <a:off x="1190846" y="1707883"/>
            <a:ext cx="4242391" cy="140745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Key terms</a:t>
            </a:r>
            <a:endParaRPr lang="en-GB" sz="1600" dirty="0">
              <a:solidFill>
                <a:schemeClr val="tx1"/>
              </a:solidFill>
              <a:latin typeface="Segoe UI Variable Text" pitchFamily="2" charset="0"/>
              <a:cs typeface="Segoe UI" panose="020B0502040204020203" pitchFamily="34" charset="0"/>
            </a:endParaRPr>
          </a:p>
          <a:p>
            <a:r>
              <a:rPr lang="en-GB" sz="1600" b="1" dirty="0">
                <a:solidFill>
                  <a:schemeClr val="tx1"/>
                </a:solidFill>
                <a:latin typeface="Segoe UI Variable Text" pitchFamily="2" charset="0"/>
                <a:cs typeface="Segoe UI" panose="020B0502040204020203" pitchFamily="34" charset="0"/>
              </a:rPr>
              <a:t>Data interception and theft </a:t>
            </a:r>
            <a:r>
              <a:rPr lang="en-GB" sz="1600" dirty="0">
                <a:solidFill>
                  <a:schemeClr val="tx1"/>
                </a:solidFill>
                <a:latin typeface="Segoe UI Variable Text" pitchFamily="2" charset="0"/>
                <a:cs typeface="Segoe UI" panose="020B0502040204020203" pitchFamily="34" charset="0"/>
              </a:rPr>
              <a:t>is a type of cyber-attack where unauthorised individuals capture and steal sensitive information as it is transmitted over networks.</a:t>
            </a:r>
          </a:p>
        </p:txBody>
      </p:sp>
      <p:sp>
        <p:nvSpPr>
          <p:cNvPr id="4" name="TextBox 3">
            <a:extLst>
              <a:ext uri="{FF2B5EF4-FFF2-40B4-BE49-F238E27FC236}">
                <a16:creationId xmlns:a16="http://schemas.microsoft.com/office/drawing/2014/main" id="{63AA2A76-FF64-323F-2C2A-B1BD0FC78CF6}"/>
              </a:ext>
            </a:extLst>
          </p:cNvPr>
          <p:cNvSpPr txBox="1"/>
          <p:nvPr/>
        </p:nvSpPr>
        <p:spPr>
          <a:xfrm>
            <a:off x="1190847" y="3211034"/>
            <a:ext cx="4242392" cy="1323439"/>
          </a:xfrm>
          <a:prstGeom prst="rect">
            <a:avLst/>
          </a:prstGeom>
          <a:solidFill>
            <a:schemeClr val="accent5">
              <a:lumMod val="20000"/>
              <a:lumOff val="80000"/>
            </a:schemeClr>
          </a:solidFill>
          <a:ln>
            <a:solidFill>
              <a:schemeClr val="tx1"/>
            </a:solidFill>
          </a:ln>
        </p:spPr>
        <p:txBody>
          <a:bodyPr wrap="square" rtlCol="0">
            <a:spAutoFit/>
          </a:bodyPr>
          <a:lstStyle/>
          <a:p>
            <a:r>
              <a:rPr lang="en-GB" sz="1600" b="1" dirty="0">
                <a:latin typeface="Segoe UI Variable Text" pitchFamily="2" charset="0"/>
                <a:cs typeface="Segoe UI" panose="020B0502040204020203" pitchFamily="34" charset="0"/>
              </a:rPr>
              <a:t>What is the purpose of this attack?</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Gaining Access to Sensitive Information</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Competitive advantage</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Financial gain</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Disruption/damage reputation</a:t>
            </a:r>
          </a:p>
        </p:txBody>
      </p:sp>
      <p:sp>
        <p:nvSpPr>
          <p:cNvPr id="6" name="TextBox 5">
            <a:extLst>
              <a:ext uri="{FF2B5EF4-FFF2-40B4-BE49-F238E27FC236}">
                <a16:creationId xmlns:a16="http://schemas.microsoft.com/office/drawing/2014/main" id="{B0462889-404C-D4C0-9357-A49A7A8DCDC0}"/>
              </a:ext>
            </a:extLst>
          </p:cNvPr>
          <p:cNvSpPr txBox="1"/>
          <p:nvPr/>
        </p:nvSpPr>
        <p:spPr>
          <a:xfrm>
            <a:off x="5570257" y="1707882"/>
            <a:ext cx="5430898" cy="338554"/>
          </a:xfrm>
          <a:prstGeom prst="rect">
            <a:avLst/>
          </a:prstGeom>
          <a:solidFill>
            <a:schemeClr val="bg1">
              <a:lumMod val="95000"/>
            </a:schemeClr>
          </a:solidFill>
          <a:ln>
            <a:solidFill>
              <a:schemeClr val="bg1">
                <a:lumMod val="95000"/>
              </a:schemeClr>
            </a:solidFill>
          </a:ln>
        </p:spPr>
        <p:txBody>
          <a:bodyPr wrap="square" rtlCol="0">
            <a:spAutoFit/>
          </a:bodyPr>
          <a:lstStyle/>
          <a:p>
            <a:pPr algn="ctr"/>
            <a:r>
              <a:rPr lang="en-GB" sz="1600" b="1" dirty="0">
                <a:latin typeface="Segoe UI Variable Text" pitchFamily="2" charset="0"/>
                <a:cs typeface="Segoe UI" panose="020B0502040204020203" pitchFamily="34" charset="0"/>
              </a:rPr>
              <a:t>Worked example – Packet sniffing</a:t>
            </a:r>
            <a:endParaRPr lang="en-GB" sz="1600" dirty="0">
              <a:latin typeface="Segoe UI Variable Text" pitchFamily="2" charset="0"/>
              <a:cs typeface="Segoe UI" panose="020B0502040204020203" pitchFamily="34" charset="0"/>
            </a:endParaRPr>
          </a:p>
        </p:txBody>
      </p:sp>
      <p:sp>
        <p:nvSpPr>
          <p:cNvPr id="11" name="TextBox 10">
            <a:extLst>
              <a:ext uri="{FF2B5EF4-FFF2-40B4-BE49-F238E27FC236}">
                <a16:creationId xmlns:a16="http://schemas.microsoft.com/office/drawing/2014/main" id="{70992EBF-283E-CB02-BD6D-F8A0C18EEC09}"/>
              </a:ext>
            </a:extLst>
          </p:cNvPr>
          <p:cNvSpPr txBox="1"/>
          <p:nvPr/>
        </p:nvSpPr>
        <p:spPr>
          <a:xfrm>
            <a:off x="1190847" y="4634125"/>
            <a:ext cx="4242392" cy="1077218"/>
          </a:xfrm>
          <a:prstGeom prst="rect">
            <a:avLst/>
          </a:prstGeom>
          <a:solidFill>
            <a:schemeClr val="accent4">
              <a:lumMod val="20000"/>
              <a:lumOff val="80000"/>
            </a:schemeClr>
          </a:solidFill>
          <a:ln>
            <a:solidFill>
              <a:schemeClr val="tx1"/>
            </a:solidFill>
          </a:ln>
        </p:spPr>
        <p:txBody>
          <a:bodyPr wrap="square" rtlCol="0">
            <a:spAutoFit/>
          </a:bodyPr>
          <a:lstStyle/>
          <a:p>
            <a:r>
              <a:rPr lang="en-GB" sz="1600" b="1" dirty="0">
                <a:latin typeface="Segoe UI Variable Text" pitchFamily="2" charset="0"/>
                <a:cs typeface="Segoe UI" panose="020B0502040204020203" pitchFamily="34" charset="0"/>
              </a:rPr>
              <a:t>How is it used?</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Packet sniffing</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Man in the middle attack</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Phishing</a:t>
            </a:r>
          </a:p>
        </p:txBody>
      </p:sp>
      <p:pic>
        <p:nvPicPr>
          <p:cNvPr id="12" name="Picture 11">
            <a:extLst>
              <a:ext uri="{FF2B5EF4-FFF2-40B4-BE49-F238E27FC236}">
                <a16:creationId xmlns:a16="http://schemas.microsoft.com/office/drawing/2014/main" id="{0DD45895-6875-087D-A9F3-62093CF5F6D1}"/>
              </a:ext>
            </a:extLst>
          </p:cNvPr>
          <p:cNvPicPr>
            <a:picLocks noChangeAspect="1"/>
          </p:cNvPicPr>
          <p:nvPr/>
        </p:nvPicPr>
        <p:blipFill>
          <a:blip r:embed="rId2"/>
          <a:stretch>
            <a:fillRect/>
          </a:stretch>
        </p:blipFill>
        <p:spPr>
          <a:xfrm>
            <a:off x="5570256" y="2142128"/>
            <a:ext cx="5430898" cy="2392345"/>
          </a:xfrm>
          <a:prstGeom prst="rect">
            <a:avLst/>
          </a:prstGeom>
        </p:spPr>
      </p:pic>
      <p:sp>
        <p:nvSpPr>
          <p:cNvPr id="13" name="TextBox 12">
            <a:extLst>
              <a:ext uri="{FF2B5EF4-FFF2-40B4-BE49-F238E27FC236}">
                <a16:creationId xmlns:a16="http://schemas.microsoft.com/office/drawing/2014/main" id="{F08094D8-C1A7-9D95-6F4F-4BB5C6CFA157}"/>
              </a:ext>
            </a:extLst>
          </p:cNvPr>
          <p:cNvSpPr txBox="1"/>
          <p:nvPr/>
        </p:nvSpPr>
        <p:spPr>
          <a:xfrm>
            <a:off x="5688419" y="4837814"/>
            <a:ext cx="3583172" cy="1077218"/>
          </a:xfrm>
          <a:prstGeom prst="rect">
            <a:avLst/>
          </a:prstGeom>
          <a:solidFill>
            <a:schemeClr val="bg1"/>
          </a:solidFill>
          <a:ln>
            <a:solidFill>
              <a:schemeClr val="tx1"/>
            </a:solidFill>
          </a:ln>
        </p:spPr>
        <p:txBody>
          <a:bodyPr wrap="square" rtlCol="0">
            <a:spAutoFit/>
          </a:bodyPr>
          <a:lstStyle/>
          <a:p>
            <a:r>
              <a:rPr lang="en-GB" sz="1600" dirty="0">
                <a:latin typeface="Segoe UI Variable Text" pitchFamily="2" charset="0"/>
              </a:rPr>
              <a:t>Packet tracing software can be used to intercept packets during transmission and ‘sniff’ out sensitive information.</a:t>
            </a:r>
          </a:p>
        </p:txBody>
      </p:sp>
      <p:cxnSp>
        <p:nvCxnSpPr>
          <p:cNvPr id="15" name="Straight Arrow Connector 14">
            <a:extLst>
              <a:ext uri="{FF2B5EF4-FFF2-40B4-BE49-F238E27FC236}">
                <a16:creationId xmlns:a16="http://schemas.microsoft.com/office/drawing/2014/main" id="{BECDE28F-7D5D-2658-74AE-02174B51D2DF}"/>
              </a:ext>
            </a:extLst>
          </p:cNvPr>
          <p:cNvCxnSpPr>
            <a:cxnSpLocks/>
            <a:stCxn id="13" idx="0"/>
          </p:cNvCxnSpPr>
          <p:nvPr/>
        </p:nvCxnSpPr>
        <p:spPr>
          <a:xfrm flipV="1">
            <a:off x="7480005" y="3859619"/>
            <a:ext cx="1430079" cy="97819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422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EC9F95-D315-32C0-AD2E-09D0E11AACAD}"/>
              </a:ext>
            </a:extLst>
          </p:cNvPr>
          <p:cNvSpPr/>
          <p:nvPr/>
        </p:nvSpPr>
        <p:spPr>
          <a:xfrm>
            <a:off x="967563" y="637953"/>
            <a:ext cx="10334846" cy="5699052"/>
          </a:xfrm>
          <a:prstGeom prst="rect">
            <a:avLst/>
          </a:prstGeom>
          <a:solidFill>
            <a:schemeClr val="bg1">
              <a:alpha val="94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5F7C395-0B61-E879-DCA9-9E6BB750F08C}"/>
              </a:ext>
            </a:extLst>
          </p:cNvPr>
          <p:cNvSpPr txBox="1"/>
          <p:nvPr/>
        </p:nvSpPr>
        <p:spPr>
          <a:xfrm>
            <a:off x="1190848" y="965859"/>
            <a:ext cx="9634930" cy="646331"/>
          </a:xfrm>
          <a:prstGeom prst="rect">
            <a:avLst/>
          </a:prstGeom>
          <a:noFill/>
          <a:ln>
            <a:noFill/>
          </a:ln>
        </p:spPr>
        <p:txBody>
          <a:bodyPr wrap="square" rtlCol="0">
            <a:spAutoFit/>
          </a:bodyPr>
          <a:lstStyle/>
          <a:p>
            <a:pPr algn="ctr"/>
            <a:r>
              <a:rPr lang="en-GB" sz="3600" b="1" dirty="0">
                <a:latin typeface="Segoe UI Black" panose="020B0A02040204020203" pitchFamily="34" charset="0"/>
                <a:ea typeface="Segoe UI Black" panose="020B0A02040204020203" pitchFamily="34" charset="0"/>
                <a:cs typeface="Segoe UI" panose="020B0502040204020203" pitchFamily="34" charset="0"/>
              </a:rPr>
              <a:t>SQL injection</a:t>
            </a:r>
          </a:p>
        </p:txBody>
      </p:sp>
      <p:sp>
        <p:nvSpPr>
          <p:cNvPr id="3" name="Rectangle 2">
            <a:extLst>
              <a:ext uri="{FF2B5EF4-FFF2-40B4-BE49-F238E27FC236}">
                <a16:creationId xmlns:a16="http://schemas.microsoft.com/office/drawing/2014/main" id="{4D6C614D-91F4-42F9-7F89-16A1B7F3C27A}"/>
              </a:ext>
            </a:extLst>
          </p:cNvPr>
          <p:cNvSpPr/>
          <p:nvPr/>
        </p:nvSpPr>
        <p:spPr>
          <a:xfrm>
            <a:off x="1190846" y="1707882"/>
            <a:ext cx="4905154" cy="2034777"/>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Key terms</a:t>
            </a:r>
            <a:endParaRPr lang="en-GB" sz="1600" dirty="0">
              <a:solidFill>
                <a:schemeClr val="tx1"/>
              </a:solidFill>
              <a:latin typeface="Segoe UI Variable Text" pitchFamily="2" charset="0"/>
              <a:cs typeface="Segoe UI" panose="020B0502040204020203" pitchFamily="34" charset="0"/>
            </a:endParaRPr>
          </a:p>
          <a:p>
            <a:pPr marL="285750" indent="-285750">
              <a:buFont typeface="Arial" panose="020B0604020202020204" pitchFamily="34" charset="0"/>
              <a:buChar char="•"/>
            </a:pPr>
            <a:r>
              <a:rPr lang="en-GB" sz="1600" b="1" dirty="0">
                <a:solidFill>
                  <a:schemeClr val="tx1"/>
                </a:solidFill>
                <a:latin typeface="Segoe UI Variable Text" pitchFamily="2" charset="0"/>
                <a:cs typeface="Segoe UI" panose="020B0502040204020203" pitchFamily="34" charset="0"/>
              </a:rPr>
              <a:t>SQL injection </a:t>
            </a:r>
            <a:r>
              <a:rPr lang="en-GB" sz="1600" dirty="0">
                <a:solidFill>
                  <a:schemeClr val="tx1"/>
                </a:solidFill>
                <a:latin typeface="Segoe UI Variable Text" pitchFamily="2" charset="0"/>
                <a:cs typeface="Segoe UI" panose="020B0502040204020203" pitchFamily="34" charset="0"/>
              </a:rPr>
              <a:t>is a type of cyber-attack in which an attacker inserts or "injects" malicious SQL code into a query input within a web application's database interface. </a:t>
            </a:r>
          </a:p>
          <a:p>
            <a:pPr marL="285750" indent="-285750">
              <a:buFont typeface="Arial" panose="020B0604020202020204" pitchFamily="34" charset="0"/>
              <a:buChar char="•"/>
            </a:pPr>
            <a:r>
              <a:rPr lang="en-GB" sz="1600" dirty="0">
                <a:solidFill>
                  <a:schemeClr val="tx1"/>
                </a:solidFill>
                <a:latin typeface="Segoe UI Variable Text" pitchFamily="2" charset="0"/>
                <a:cs typeface="Segoe UI" panose="020B0502040204020203" pitchFamily="34" charset="0"/>
              </a:rPr>
              <a:t>This allows the attacker to manipulate the query to gain unauthorised access to or manipulate the database</a:t>
            </a:r>
          </a:p>
        </p:txBody>
      </p:sp>
      <p:sp>
        <p:nvSpPr>
          <p:cNvPr id="4" name="TextBox 3">
            <a:extLst>
              <a:ext uri="{FF2B5EF4-FFF2-40B4-BE49-F238E27FC236}">
                <a16:creationId xmlns:a16="http://schemas.microsoft.com/office/drawing/2014/main" id="{63AA2A76-FF64-323F-2C2A-B1BD0FC78CF6}"/>
              </a:ext>
            </a:extLst>
          </p:cNvPr>
          <p:cNvSpPr txBox="1"/>
          <p:nvPr/>
        </p:nvSpPr>
        <p:spPr>
          <a:xfrm>
            <a:off x="6223591" y="4999920"/>
            <a:ext cx="4777563" cy="1077218"/>
          </a:xfrm>
          <a:prstGeom prst="rect">
            <a:avLst/>
          </a:prstGeom>
          <a:solidFill>
            <a:schemeClr val="accent5">
              <a:lumMod val="20000"/>
              <a:lumOff val="80000"/>
            </a:schemeClr>
          </a:solidFill>
          <a:ln>
            <a:solidFill>
              <a:schemeClr val="tx1"/>
            </a:solidFill>
          </a:ln>
        </p:spPr>
        <p:txBody>
          <a:bodyPr wrap="square" rtlCol="0">
            <a:spAutoFit/>
          </a:bodyPr>
          <a:lstStyle/>
          <a:p>
            <a:r>
              <a:rPr lang="en-GB" sz="1600" b="1" dirty="0">
                <a:latin typeface="Segoe UI Variable Text" pitchFamily="2" charset="0"/>
                <a:cs typeface="Segoe UI" panose="020B0502040204020203" pitchFamily="34" charset="0"/>
              </a:rPr>
              <a:t>What is the purpose of this attack?</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Data theft</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Data manipulation</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Authentication bypass</a:t>
            </a:r>
          </a:p>
        </p:txBody>
      </p:sp>
      <p:sp>
        <p:nvSpPr>
          <p:cNvPr id="6" name="TextBox 5">
            <a:extLst>
              <a:ext uri="{FF2B5EF4-FFF2-40B4-BE49-F238E27FC236}">
                <a16:creationId xmlns:a16="http://schemas.microsoft.com/office/drawing/2014/main" id="{B0462889-404C-D4C0-9357-A49A7A8DCDC0}"/>
              </a:ext>
            </a:extLst>
          </p:cNvPr>
          <p:cNvSpPr txBox="1"/>
          <p:nvPr/>
        </p:nvSpPr>
        <p:spPr>
          <a:xfrm>
            <a:off x="6223591" y="1707882"/>
            <a:ext cx="4777563" cy="338554"/>
          </a:xfrm>
          <a:prstGeom prst="rect">
            <a:avLst/>
          </a:prstGeom>
          <a:solidFill>
            <a:schemeClr val="bg1">
              <a:lumMod val="95000"/>
            </a:schemeClr>
          </a:solidFill>
          <a:ln>
            <a:solidFill>
              <a:schemeClr val="bg1">
                <a:lumMod val="95000"/>
              </a:schemeClr>
            </a:solidFill>
          </a:ln>
        </p:spPr>
        <p:txBody>
          <a:bodyPr wrap="square" rtlCol="0">
            <a:spAutoFit/>
          </a:bodyPr>
          <a:lstStyle/>
          <a:p>
            <a:pPr algn="ctr"/>
            <a:r>
              <a:rPr lang="en-GB" sz="1600" b="1" dirty="0">
                <a:latin typeface="Segoe UI Variable Text" pitchFamily="2" charset="0"/>
                <a:cs typeface="Segoe UI" panose="020B0502040204020203" pitchFamily="34" charset="0"/>
              </a:rPr>
              <a:t>SQL injection</a:t>
            </a:r>
            <a:endParaRPr lang="en-GB" sz="1600" dirty="0">
              <a:latin typeface="Segoe UI Variable Text" pitchFamily="2" charset="0"/>
              <a:cs typeface="Segoe UI" panose="020B0502040204020203" pitchFamily="34" charset="0"/>
            </a:endParaRPr>
          </a:p>
        </p:txBody>
      </p:sp>
      <p:pic>
        <p:nvPicPr>
          <p:cNvPr id="7" name="Online Media 6" title="How do SQL injection attacks work?">
            <a:hlinkClick r:id="" action="ppaction://media"/>
            <a:extLst>
              <a:ext uri="{FF2B5EF4-FFF2-40B4-BE49-F238E27FC236}">
                <a16:creationId xmlns:a16="http://schemas.microsoft.com/office/drawing/2014/main" id="{38F9945E-E1D7-3E16-9059-88240548453B}"/>
              </a:ext>
            </a:extLst>
          </p:cNvPr>
          <p:cNvPicPr>
            <a:picLocks noRot="1" noChangeAspect="1"/>
          </p:cNvPicPr>
          <p:nvPr>
            <a:videoFile r:link="rId1"/>
          </p:nvPr>
        </p:nvPicPr>
        <p:blipFill>
          <a:blip r:embed="rId3"/>
          <a:stretch>
            <a:fillRect/>
          </a:stretch>
        </p:blipFill>
        <p:spPr>
          <a:xfrm>
            <a:off x="6223591" y="2177237"/>
            <a:ext cx="4777563" cy="2699323"/>
          </a:xfrm>
          <a:prstGeom prst="rect">
            <a:avLst/>
          </a:prstGeom>
        </p:spPr>
      </p:pic>
      <p:sp>
        <p:nvSpPr>
          <p:cNvPr id="8" name="TextBox 7">
            <a:extLst>
              <a:ext uri="{FF2B5EF4-FFF2-40B4-BE49-F238E27FC236}">
                <a16:creationId xmlns:a16="http://schemas.microsoft.com/office/drawing/2014/main" id="{49D7D6F5-6F0E-A591-F7EC-D7ECBD79A783}"/>
              </a:ext>
            </a:extLst>
          </p:cNvPr>
          <p:cNvSpPr txBox="1"/>
          <p:nvPr/>
        </p:nvSpPr>
        <p:spPr>
          <a:xfrm>
            <a:off x="1190845" y="3840969"/>
            <a:ext cx="4905155" cy="1815882"/>
          </a:xfrm>
          <a:prstGeom prst="rect">
            <a:avLst/>
          </a:prstGeom>
          <a:solidFill>
            <a:schemeClr val="accent4">
              <a:lumMod val="20000"/>
              <a:lumOff val="80000"/>
            </a:schemeClr>
          </a:solidFill>
          <a:ln>
            <a:solidFill>
              <a:schemeClr val="tx1"/>
            </a:solidFill>
          </a:ln>
        </p:spPr>
        <p:txBody>
          <a:bodyPr wrap="square" rtlCol="0">
            <a:spAutoFit/>
          </a:bodyPr>
          <a:lstStyle/>
          <a:p>
            <a:r>
              <a:rPr lang="en-GB" sz="1600" b="1" dirty="0">
                <a:latin typeface="Segoe UI Variable Text" pitchFamily="2" charset="0"/>
                <a:cs typeface="Segoe UI" panose="020B0502040204020203" pitchFamily="34" charset="0"/>
              </a:rPr>
              <a:t>How is it used?</a:t>
            </a:r>
          </a:p>
          <a:p>
            <a:pPr marL="285750" indent="-285750">
              <a:buFont typeface="Arial" panose="020B0604020202020204" pitchFamily="34" charset="0"/>
              <a:buChar char="•"/>
            </a:pPr>
            <a:r>
              <a:rPr lang="en-GB" sz="1600" dirty="0">
                <a:latin typeface="Segoe UI Variable Text" pitchFamily="2" charset="0"/>
              </a:rPr>
              <a:t>Attackers identify input fields on a web application (such as login forms, search boxes, or URL parameters) that directly interact with the database. </a:t>
            </a:r>
          </a:p>
          <a:p>
            <a:pPr marL="285750" indent="-285750">
              <a:buFont typeface="Arial" panose="020B0604020202020204" pitchFamily="34" charset="0"/>
              <a:buChar char="•"/>
            </a:pPr>
            <a:r>
              <a:rPr lang="en-GB" sz="1600" dirty="0">
                <a:latin typeface="Segoe UI Variable Text" pitchFamily="2" charset="0"/>
              </a:rPr>
              <a:t>They then input specially crafted SQL code instead of expected data.</a:t>
            </a:r>
            <a:endParaRPr lang="en-GB" sz="1600" dirty="0">
              <a:latin typeface="Segoe UI Variable Text" pitchFamily="2" charset="0"/>
              <a:cs typeface="Segoe UI" panose="020B0502040204020203" pitchFamily="34" charset="0"/>
            </a:endParaRPr>
          </a:p>
        </p:txBody>
      </p:sp>
    </p:spTree>
    <p:extLst>
      <p:ext uri="{BB962C8B-B14F-4D97-AF65-F5344CB8AC3E}">
        <p14:creationId xmlns:p14="http://schemas.microsoft.com/office/powerpoint/2010/main" val="2746404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EC9F95-D315-32C0-AD2E-09D0E11AACAD}"/>
              </a:ext>
            </a:extLst>
          </p:cNvPr>
          <p:cNvSpPr/>
          <p:nvPr/>
        </p:nvSpPr>
        <p:spPr>
          <a:xfrm>
            <a:off x="967563" y="637953"/>
            <a:ext cx="10334846" cy="5699052"/>
          </a:xfrm>
          <a:prstGeom prst="rect">
            <a:avLst/>
          </a:prstGeom>
          <a:solidFill>
            <a:schemeClr val="bg1">
              <a:alpha val="94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5F7C395-0B61-E879-DCA9-9E6BB750F08C}"/>
              </a:ext>
            </a:extLst>
          </p:cNvPr>
          <p:cNvSpPr txBox="1"/>
          <p:nvPr/>
        </p:nvSpPr>
        <p:spPr>
          <a:xfrm>
            <a:off x="1190848" y="965859"/>
            <a:ext cx="9634930" cy="646331"/>
          </a:xfrm>
          <a:prstGeom prst="rect">
            <a:avLst/>
          </a:prstGeom>
          <a:noFill/>
          <a:ln>
            <a:noFill/>
          </a:ln>
        </p:spPr>
        <p:txBody>
          <a:bodyPr wrap="square" rtlCol="0">
            <a:spAutoFit/>
          </a:bodyPr>
          <a:lstStyle/>
          <a:p>
            <a:pPr algn="ctr"/>
            <a:r>
              <a:rPr lang="en-GB" sz="3600" b="1" dirty="0">
                <a:latin typeface="Segoe UI Black" panose="020B0A02040204020203" pitchFamily="34" charset="0"/>
                <a:ea typeface="Segoe UI Black" panose="020B0A02040204020203" pitchFamily="34" charset="0"/>
                <a:cs typeface="Segoe UI" panose="020B0502040204020203" pitchFamily="34" charset="0"/>
              </a:rPr>
              <a:t>Main task</a:t>
            </a:r>
          </a:p>
        </p:txBody>
      </p:sp>
      <p:sp>
        <p:nvSpPr>
          <p:cNvPr id="3" name="TextBox 2">
            <a:extLst>
              <a:ext uri="{FF2B5EF4-FFF2-40B4-BE49-F238E27FC236}">
                <a16:creationId xmlns:a16="http://schemas.microsoft.com/office/drawing/2014/main" id="{0427A6F3-368F-1C11-2FE8-1E149DD636A6}"/>
              </a:ext>
            </a:extLst>
          </p:cNvPr>
          <p:cNvSpPr txBox="1"/>
          <p:nvPr/>
        </p:nvSpPr>
        <p:spPr>
          <a:xfrm>
            <a:off x="1382233" y="1850065"/>
            <a:ext cx="7357730" cy="369332"/>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Segoe UI Variable Text" pitchFamily="2" charset="0"/>
              </a:rPr>
              <a:t>Complete the </a:t>
            </a:r>
            <a:r>
              <a:rPr lang="en-GB" b="1" dirty="0">
                <a:latin typeface="Segoe UI Variable Text" pitchFamily="2" charset="0"/>
              </a:rPr>
              <a:t>CS22: </a:t>
            </a:r>
            <a:r>
              <a:rPr lang="en-GB" b="1">
                <a:latin typeface="Segoe UI Variable Text" pitchFamily="2" charset="0"/>
              </a:rPr>
              <a:t>Network threats (</a:t>
            </a:r>
            <a:r>
              <a:rPr lang="en-GB" b="1" dirty="0">
                <a:latin typeface="Segoe UI Variable Text" pitchFamily="2" charset="0"/>
              </a:rPr>
              <a:t>Workbook)</a:t>
            </a:r>
            <a:endParaRPr lang="en-GB" dirty="0">
              <a:latin typeface="Segoe UI Variable Text" pitchFamily="2" charset="0"/>
            </a:endParaRPr>
          </a:p>
        </p:txBody>
      </p:sp>
    </p:spTree>
    <p:extLst>
      <p:ext uri="{BB962C8B-B14F-4D97-AF65-F5344CB8AC3E}">
        <p14:creationId xmlns:p14="http://schemas.microsoft.com/office/powerpoint/2010/main" val="31055161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2457</TotalTime>
  <Words>958</Words>
  <Application>Microsoft Office PowerPoint</Application>
  <PresentationFormat>Widescreen</PresentationFormat>
  <Paragraphs>115</Paragraphs>
  <Slides>10</Slides>
  <Notes>0</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Aptos</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Simply Teach</dc:creator>
  <cp:lastModifiedBy>Simply Teach</cp:lastModifiedBy>
  <cp:revision>60</cp:revision>
  <dcterms:created xsi:type="dcterms:W3CDTF">2023-11-30T19:56:51Z</dcterms:created>
  <dcterms:modified xsi:type="dcterms:W3CDTF">2024-06-19T05:28:23Z</dcterms:modified>
</cp:coreProperties>
</file>